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60" r:id="rId1"/>
  </p:sldMasterIdLst>
  <p:notesMasterIdLst>
    <p:notesMasterId r:id="rId22"/>
  </p:notesMasterIdLst>
  <p:handoutMasterIdLst>
    <p:handoutMasterId r:id="rId23"/>
  </p:handoutMasterIdLst>
  <p:sldIdLst>
    <p:sldId id="278" r:id="rId2"/>
    <p:sldId id="511" r:id="rId3"/>
    <p:sldId id="510" r:id="rId4"/>
    <p:sldId id="512" r:id="rId5"/>
    <p:sldId id="550" r:id="rId6"/>
    <p:sldId id="552" r:id="rId7"/>
    <p:sldId id="553" r:id="rId8"/>
    <p:sldId id="554" r:id="rId9"/>
    <p:sldId id="551" r:id="rId10"/>
    <p:sldId id="556" r:id="rId11"/>
    <p:sldId id="557" r:id="rId12"/>
    <p:sldId id="558" r:id="rId13"/>
    <p:sldId id="559" r:id="rId14"/>
    <p:sldId id="560" r:id="rId15"/>
    <p:sldId id="563" r:id="rId16"/>
    <p:sldId id="562" r:id="rId17"/>
    <p:sldId id="567" r:id="rId18"/>
    <p:sldId id="569" r:id="rId19"/>
    <p:sldId id="565" r:id="rId20"/>
    <p:sldId id="566" r:id="rId21"/>
  </p:sldIdLst>
  <p:sldSz cx="9144000" cy="5143500" type="screen16x9"/>
  <p:notesSz cx="6858000" cy="9144000"/>
  <p:embeddedFontLst>
    <p:embeddedFont>
      <p:font typeface="Arial" panose="020B0604020202020204" pitchFamily="34" charset="0"/>
      <p:regular r:id="rId24"/>
      <p:bold r:id="rId25"/>
    </p:embeddedFont>
    <p:embeddedFont>
      <p:font typeface="Bookman Old Style" panose="02050604050505020204" pitchFamily="18" charset="0"/>
      <p:regular r:id="rId26"/>
      <p:bold r:id="rId27"/>
      <p:italic r:id="rId28"/>
      <p:boldItalic r:id="rId29"/>
    </p:embeddedFont>
    <p:embeddedFont>
      <p:font typeface="Calibri Light" panose="020F0302020204030204" pitchFamily="34" charset="0"/>
      <p:regular r:id="rId30"/>
      <p:italic r:id="rId31"/>
    </p:embeddedFont>
    <p:embeddedFont>
      <p:font typeface="Wingdings 3" panose="05040102010807070707" pitchFamily="18" charset="2"/>
      <p:regular r:id="rId32"/>
    </p:embeddedFont>
    <p:embeddedFont>
      <p:font typeface="맑은 고딕" panose="020B0503020000020004" pitchFamily="50" charset="-127"/>
      <p:regular r:id="rId33"/>
      <p:bold r:id="rId34"/>
    </p:embeddedFont>
    <p:embeddedFont>
      <p:font typeface="함초롬돋움" panose="020B0604000101010101" pitchFamily="50" charset="-127"/>
      <p:regular r:id="rId35"/>
      <p:bold r:id="rId36"/>
    </p:embeddedFont>
    <p:embeddedFont>
      <p:font typeface="휴먼둥근헤드라인" panose="02030504000101010101" pitchFamily="18" charset="-127"/>
      <p:regular r:id="rId37"/>
    </p:embeddedFont>
    <p:embeddedFont>
      <p:font typeface="휴먼매직체" panose="02030504000101010101" pitchFamily="18" charset="-127"/>
      <p:regular r:id="rId38"/>
    </p:embeddedFont>
  </p:embeddedFontLst>
  <p:defaultTextStyle>
    <a:defPPr>
      <a:defRPr lang="en-US"/>
    </a:defPPr>
    <a:lvl1pPr marL="0" algn="l" defTabSz="457200" rtl="0" eaLnBrk="1" latinLnBrk="0" hangingPunct="1">
      <a:defRPr sz="1800" kern="1200">
        <a:solidFill>
          <a:schemeClr val="tx1"/>
        </a:solidFill>
        <a:latin typeface="맑은 고딕"/>
        <a:ea typeface="맑은 고딕"/>
        <a:cs typeface="맑은 고딕"/>
      </a:defRPr>
    </a:lvl1pPr>
    <a:lvl2pPr marL="457200" algn="l" defTabSz="457200" rtl="0" eaLnBrk="1" latinLnBrk="0" hangingPunct="1">
      <a:defRPr sz="1800" kern="1200">
        <a:solidFill>
          <a:schemeClr val="tx1"/>
        </a:solidFill>
        <a:latin typeface="맑은 고딕"/>
        <a:ea typeface="맑은 고딕"/>
        <a:cs typeface="맑은 고딕"/>
      </a:defRPr>
    </a:lvl2pPr>
    <a:lvl3pPr marL="914400" algn="l" defTabSz="457200" rtl="0" eaLnBrk="1" latinLnBrk="0" hangingPunct="1">
      <a:defRPr sz="1800" kern="1200">
        <a:solidFill>
          <a:schemeClr val="tx1"/>
        </a:solidFill>
        <a:latin typeface="맑은 고딕"/>
        <a:ea typeface="맑은 고딕"/>
        <a:cs typeface="맑은 고딕"/>
      </a:defRPr>
    </a:lvl3pPr>
    <a:lvl4pPr marL="1371600" algn="l" defTabSz="457200" rtl="0" eaLnBrk="1" latinLnBrk="0" hangingPunct="1">
      <a:defRPr sz="1800" kern="1200">
        <a:solidFill>
          <a:schemeClr val="tx1"/>
        </a:solidFill>
        <a:latin typeface="맑은 고딕"/>
        <a:ea typeface="맑은 고딕"/>
        <a:cs typeface="맑은 고딕"/>
      </a:defRPr>
    </a:lvl4pPr>
    <a:lvl5pPr marL="1828800" algn="l" defTabSz="457200" rtl="0" eaLnBrk="1" latinLnBrk="0" hangingPunct="1">
      <a:defRPr sz="1800" kern="1200">
        <a:solidFill>
          <a:schemeClr val="tx1"/>
        </a:solidFill>
        <a:latin typeface="맑은 고딕"/>
        <a:ea typeface="맑은 고딕"/>
        <a:cs typeface="맑은 고딕"/>
      </a:defRPr>
    </a:lvl5pPr>
    <a:lvl6pPr marL="2286000" algn="l" defTabSz="457200" rtl="0" eaLnBrk="1" latinLnBrk="0" hangingPunct="1">
      <a:defRPr sz="1800" kern="1200">
        <a:solidFill>
          <a:schemeClr val="tx1"/>
        </a:solidFill>
        <a:latin typeface="맑은 고딕"/>
        <a:ea typeface="맑은 고딕"/>
        <a:cs typeface="맑은 고딕"/>
      </a:defRPr>
    </a:lvl6pPr>
    <a:lvl7pPr marL="2743200" algn="l" defTabSz="457200" rtl="0" eaLnBrk="1" latinLnBrk="0" hangingPunct="1">
      <a:defRPr sz="1800" kern="1200">
        <a:solidFill>
          <a:schemeClr val="tx1"/>
        </a:solidFill>
        <a:latin typeface="맑은 고딕"/>
        <a:ea typeface="맑은 고딕"/>
        <a:cs typeface="맑은 고딕"/>
      </a:defRPr>
    </a:lvl7pPr>
    <a:lvl8pPr marL="3200400" algn="l" defTabSz="457200" rtl="0" eaLnBrk="1" latinLnBrk="0" hangingPunct="1">
      <a:defRPr sz="1800" kern="1200">
        <a:solidFill>
          <a:schemeClr val="tx1"/>
        </a:solidFill>
        <a:latin typeface="맑은 고딕"/>
        <a:ea typeface="맑은 고딕"/>
        <a:cs typeface="맑은 고딕"/>
      </a:defRPr>
    </a:lvl8pPr>
    <a:lvl9pPr marL="3657600" algn="l" defTabSz="457200" rtl="0" eaLnBrk="1" latinLnBrk="0" hangingPunct="1">
      <a:defRPr sz="1800" kern="1200">
        <a:solidFill>
          <a:schemeClr val="tx1"/>
        </a:solidFill>
        <a:latin typeface="맑은 고딕"/>
        <a:ea typeface="맑은 고딕"/>
        <a:cs typeface="맑은 고딕"/>
      </a:defRPr>
    </a:lvl9pPr>
  </p:defaultTextStyle>
  <p:extLst>
    <p:ext uri="{EFAFB233-063F-42B5-8137-9DF3F51BA10A}">
      <p15:sldGuideLst xmlns:p15="http://schemas.microsoft.com/office/powerpoint/2012/main">
        <p15:guide id="1" orient="horz" pos="55" userDrawn="1">
          <p15:clr>
            <a:srgbClr val="A4A3A4"/>
          </p15:clr>
        </p15:guide>
        <p15:guide id="2" pos="1202" userDrawn="1">
          <p15:clr>
            <a:srgbClr val="A4A3A4"/>
          </p15:clr>
        </p15:guide>
        <p15:guide id="3" pos="5602" userDrawn="1">
          <p15:clr>
            <a:srgbClr val="A4A3A4"/>
          </p15:clr>
        </p15:guide>
        <p15:guide id="5" orient="horz" pos="31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53B"/>
    <a:srgbClr val="222B34"/>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0" autoAdjust="0"/>
    <p:restoredTop sz="94660"/>
  </p:normalViewPr>
  <p:slideViewPr>
    <p:cSldViewPr snapToGrid="0" showGuides="1">
      <p:cViewPr varScale="1">
        <p:scale>
          <a:sx n="85" d="100"/>
          <a:sy n="85" d="100"/>
        </p:scale>
        <p:origin x="40" y="60"/>
      </p:cViewPr>
      <p:guideLst>
        <p:guide orient="horz" pos="55"/>
        <p:guide pos="1202"/>
        <p:guide pos="5602"/>
        <p:guide orient="horz" pos="3162"/>
      </p:guideLst>
    </p:cSldViewPr>
  </p:slideViewPr>
  <p:notesTextViewPr>
    <p:cViewPr>
      <p:scale>
        <a:sx n="1" d="1"/>
        <a:sy n="1" d="1"/>
      </p:scale>
      <p:origin x="0" y="0"/>
    </p:cViewPr>
  </p:notesTextViewPr>
  <p:notesViewPr>
    <p:cSldViewPr snapToGrid="0">
      <p:cViewPr varScale="1">
        <p:scale>
          <a:sx n="87" d="100"/>
          <a:sy n="87" d="100"/>
        </p:scale>
        <p:origin x="38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2F78AE-1DC9-4E95-AA68-17EB8BC53BA7}" type="datetimeFigureOut">
              <a:rPr lang="ko-KR" altLang="en-US" smtClean="0"/>
              <a:t>2019-11-13</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24B3AB-AE88-4FF7-8FA7-DE4678F6F0B9}" type="slidenum">
              <a:rPr lang="ko-KR" altLang="en-US" smtClean="0"/>
              <a:t>‹#›</a:t>
            </a:fld>
            <a:endParaRPr lang="ko-KR" altLang="en-US"/>
          </a:p>
        </p:txBody>
      </p:sp>
    </p:spTree>
    <p:extLst>
      <p:ext uri="{BB962C8B-B14F-4D97-AF65-F5344CB8AC3E}">
        <p14:creationId xmlns:p14="http://schemas.microsoft.com/office/powerpoint/2010/main" val="2563881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C2159322-6C85-4127-9E81-7F8BF0D70E1A}" type="datetimeFigureOut">
              <a:rPr lang="zh-CN" altLang="en-US" smtClean="0"/>
              <a:pPr/>
              <a:t>2019/11/13</a:t>
            </a:fld>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AEA76D6-C0AA-410F-9DDC-526F0CB07C6D}" type="slidenum">
              <a:rPr lang="zh-CN" altLang="en-US" smtClean="0"/>
              <a:pPr/>
              <a:t>‹#›</a:t>
            </a:fld>
            <a:endParaRPr lang="zh-CN" altLang="en-US" dirty="0"/>
          </a:p>
        </p:txBody>
      </p:sp>
    </p:spTree>
    <p:extLst>
      <p:ext uri="{BB962C8B-B14F-4D97-AF65-F5344CB8AC3E}">
        <p14:creationId xmlns:p14="http://schemas.microsoft.com/office/powerpoint/2010/main" val="1452184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맑은 고딕"/>
        <a:ea typeface="맑은 고딕"/>
        <a:cs typeface="맑은 고딕"/>
      </a:defRPr>
    </a:lvl1pPr>
    <a:lvl2pPr marL="457200" algn="l" defTabSz="914400" rtl="0" eaLnBrk="1" latinLnBrk="0" hangingPunct="1">
      <a:defRPr sz="1200" kern="1200">
        <a:solidFill>
          <a:schemeClr val="tx1"/>
        </a:solidFill>
        <a:latin typeface="맑은 고딕"/>
        <a:ea typeface="맑은 고딕"/>
        <a:cs typeface="맑은 고딕"/>
      </a:defRPr>
    </a:lvl2pPr>
    <a:lvl3pPr marL="914400" algn="l" defTabSz="914400" rtl="0" eaLnBrk="1" latinLnBrk="0" hangingPunct="1">
      <a:defRPr sz="1200" kern="1200">
        <a:solidFill>
          <a:schemeClr val="tx1"/>
        </a:solidFill>
        <a:latin typeface="맑은 고딕"/>
        <a:ea typeface="맑은 고딕"/>
        <a:cs typeface="맑은 고딕"/>
      </a:defRPr>
    </a:lvl3pPr>
    <a:lvl4pPr marL="1371600" algn="l" defTabSz="914400" rtl="0" eaLnBrk="1" latinLnBrk="0" hangingPunct="1">
      <a:defRPr sz="1200" kern="1200">
        <a:solidFill>
          <a:schemeClr val="tx1"/>
        </a:solidFill>
        <a:latin typeface="맑은 고딕"/>
        <a:ea typeface="맑은 고딕"/>
        <a:cs typeface="맑은 고딕"/>
      </a:defRPr>
    </a:lvl4pPr>
    <a:lvl5pPr marL="1828800" algn="l" defTabSz="914400" rtl="0" eaLnBrk="1" latinLnBrk="0" hangingPunct="1">
      <a:defRPr sz="1200" kern="1200">
        <a:solidFill>
          <a:schemeClr val="tx1"/>
        </a:solidFill>
        <a:latin typeface="맑은 고딕"/>
        <a:ea typeface="맑은 고딕"/>
        <a:cs typeface="맑은 고딕"/>
      </a:defRPr>
    </a:lvl5pPr>
    <a:lvl6pPr marL="2286000" algn="l" defTabSz="914400" rtl="0" eaLnBrk="1" latinLnBrk="0" hangingPunct="1">
      <a:defRPr sz="1200" kern="1200">
        <a:solidFill>
          <a:schemeClr val="tx1"/>
        </a:solidFill>
        <a:latin typeface="맑은 고딕"/>
        <a:ea typeface="맑은 고딕"/>
        <a:cs typeface="맑은 고딕"/>
      </a:defRPr>
    </a:lvl6pPr>
    <a:lvl7pPr marL="2743200" algn="l" defTabSz="914400" rtl="0" eaLnBrk="1" latinLnBrk="0" hangingPunct="1">
      <a:defRPr sz="1200" kern="1200">
        <a:solidFill>
          <a:schemeClr val="tx1"/>
        </a:solidFill>
        <a:latin typeface="맑은 고딕"/>
        <a:ea typeface="맑은 고딕"/>
        <a:cs typeface="맑은 고딕"/>
      </a:defRPr>
    </a:lvl7pPr>
    <a:lvl8pPr marL="3200400" algn="l" defTabSz="914400" rtl="0" eaLnBrk="1" latinLnBrk="0" hangingPunct="1">
      <a:defRPr sz="1200" kern="1200">
        <a:solidFill>
          <a:schemeClr val="tx1"/>
        </a:solidFill>
        <a:latin typeface="맑은 고딕"/>
        <a:ea typeface="맑은 고딕"/>
        <a:cs typeface="맑은 고딕"/>
      </a:defRPr>
    </a:lvl8pPr>
    <a:lvl9pPr marL="3657600" algn="l" defTabSz="914400" rtl="0" eaLnBrk="1" latinLnBrk="0" hangingPunct="1">
      <a:defRPr sz="1200" kern="1200">
        <a:solidFill>
          <a:schemeClr val="tx1"/>
        </a:solidFill>
        <a:latin typeface="맑은 고딕"/>
        <a:ea typeface="맑은 고딕"/>
        <a:cs typeface="맑은 고딕"/>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Tree>
    <p:extLst>
      <p:ext uri="{BB962C8B-B14F-4D97-AF65-F5344CB8AC3E}">
        <p14:creationId xmlns:p14="http://schemas.microsoft.com/office/powerpoint/2010/main" val="3123247244"/>
      </p:ext>
    </p:extLst>
  </p:cSld>
  <p:clrMapOvr>
    <a:masterClrMapping/>
  </p:clrMapOvr>
  <p:extLst mod="1">
    <p:ext uri="{DCECCB84-F9BA-43D5-87BE-67443E8EF086}">
      <p15:sldGuideLst xmlns:p15="http://schemas.microsoft.com/office/powerpoint/2012/main">
        <p15:guide id="1"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zh-CN" altLang="en-US" dirty="0"/>
          </a:p>
        </p:txBody>
      </p:sp>
      <p:sp>
        <p:nvSpPr>
          <p:cNvPr id="5" name="Date Placeholder 4"/>
          <p:cNvSpPr>
            <a:spLocks noGrp="1"/>
          </p:cNvSpPr>
          <p:nvPr>
            <p:ph type="dt" sz="half" idx="10"/>
          </p:nvPr>
        </p:nvSpPr>
        <p:spPr/>
        <p:txBody>
          <a:bodyPr/>
          <a:lstStyle/>
          <a:p>
            <a:fld id="{F71449F7-5D90-411E-B63D-8723CE855B03}" type="datetimeFigureOut">
              <a:rPr lang="zh-CN" altLang="en-US" smtClean="0"/>
              <a:t>2019/11/13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029456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zh-CN" altLang="en-US" dirty="0"/>
          </a:p>
        </p:txBody>
      </p:sp>
      <p:sp>
        <p:nvSpPr>
          <p:cNvPr id="5" name="Date Placeholder 4"/>
          <p:cNvSpPr>
            <a:spLocks noGrp="1"/>
          </p:cNvSpPr>
          <p:nvPr>
            <p:ph type="dt" sz="half" idx="10"/>
          </p:nvPr>
        </p:nvSpPr>
        <p:spPr/>
        <p:txBody>
          <a:bodyPr/>
          <a:lstStyle/>
          <a:p>
            <a:fld id="{F71449F7-5D90-411E-B63D-8723CE855B03}" type="datetimeFigureOut">
              <a:rPr lang="zh-CN" altLang="en-US" smtClean="0"/>
              <a:t>2019/11/13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304373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Vertical Text Placeholder 2"/>
          <p:cNvSpPr>
            <a:spLocks noGrp="1"/>
          </p:cNvSpPr>
          <p:nvPr>
            <p:ph type="body" orient="vert" idx="1"/>
          </p:nvPr>
        </p:nvSpPr>
        <p:spPr/>
        <p:txBody>
          <a:bodyPr vert="eaVert"/>
          <a:lstStyle/>
          <a:p>
            <a:pPr lvl="0"/>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t>2019/11/13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4277729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t>2019/11/13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156948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8" name="내용 개체 틀 7"/>
          <p:cNvSpPr>
            <a:spLocks noGrp="1"/>
          </p:cNvSpPr>
          <p:nvPr>
            <p:ph sz="quarter" idx="1"/>
          </p:nvPr>
        </p:nvSpPr>
        <p:spPr>
          <a:xfrm>
            <a:off x="457200" y="914400"/>
            <a:ext cx="8229600" cy="370332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a:extLst>
              <a:ext uri="{FF2B5EF4-FFF2-40B4-BE49-F238E27FC236}">
                <a16:creationId xmlns:a16="http://schemas.microsoft.com/office/drawing/2014/main" id="{47DFF095-EFA7-40DC-A8BC-480C74B5414E}"/>
              </a:ext>
            </a:extLst>
          </p:cNvPr>
          <p:cNvSpPr>
            <a:spLocks noGrp="1"/>
          </p:cNvSpPr>
          <p:nvPr>
            <p:ph type="dt" sz="half" idx="10"/>
          </p:nvPr>
        </p:nvSpPr>
        <p:spPr/>
        <p:txBody>
          <a:bodyPr/>
          <a:lstStyle>
            <a:lvl1pPr>
              <a:defRPr/>
            </a:lvl1pPr>
          </a:lstStyle>
          <a:p>
            <a:pPr>
              <a:defRPr/>
            </a:pPr>
            <a:endParaRPr lang="ko-KR" altLang="en-US"/>
          </a:p>
        </p:txBody>
      </p:sp>
      <p:sp>
        <p:nvSpPr>
          <p:cNvPr id="5" name="바닥글 개체 틀 4">
            <a:extLst>
              <a:ext uri="{FF2B5EF4-FFF2-40B4-BE49-F238E27FC236}">
                <a16:creationId xmlns:a16="http://schemas.microsoft.com/office/drawing/2014/main" id="{F38FCF32-088B-483F-854D-D5B2B2CAF6FD}"/>
              </a:ext>
            </a:extLst>
          </p:cNvPr>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a:extLst>
              <a:ext uri="{FF2B5EF4-FFF2-40B4-BE49-F238E27FC236}">
                <a16:creationId xmlns:a16="http://schemas.microsoft.com/office/drawing/2014/main" id="{59FF3EFF-B3C6-4CCE-8927-C58F24409E85}"/>
              </a:ext>
            </a:extLst>
          </p:cNvPr>
          <p:cNvSpPr>
            <a:spLocks noGrp="1"/>
          </p:cNvSpPr>
          <p:nvPr>
            <p:ph type="sldNum" sz="quarter" idx="12"/>
          </p:nvPr>
        </p:nvSpPr>
        <p:spPr/>
        <p:txBody>
          <a:bodyPr/>
          <a:lstStyle>
            <a:lvl1pPr>
              <a:defRPr/>
            </a:lvl1pPr>
          </a:lstStyle>
          <a:p>
            <a:pPr>
              <a:defRPr/>
            </a:pPr>
            <a:fld id="{D274D5BC-D3EE-4820-B94F-D5D23A8EF4EC}" type="slidenum">
              <a:rPr lang="ko-KR" altLang="en-US"/>
              <a:pPr>
                <a:defRPr/>
              </a:pPr>
              <a:t>‹#›</a:t>
            </a:fld>
            <a:endParaRPr lang="en-US" altLang="ko-KR"/>
          </a:p>
        </p:txBody>
      </p:sp>
    </p:spTree>
    <p:extLst>
      <p:ext uri="{BB962C8B-B14F-4D97-AF65-F5344CB8AC3E}">
        <p14:creationId xmlns:p14="http://schemas.microsoft.com/office/powerpoint/2010/main" val="1140509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 name="矩形 2">
            <a:extLst>
              <a:ext uri="{FF2B5EF4-FFF2-40B4-BE49-F238E27FC236}">
                <a16:creationId xmlns:a16="http://schemas.microsoft.com/office/drawing/2014/main" id="{8CEFF940-8976-4FD3-B6C0-C5119E122C3C}"/>
              </a:ext>
            </a:extLst>
          </p:cNvPr>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cxnSp>
        <p:nvCxnSpPr>
          <p:cNvPr id="4" name="直接连接符 3">
            <a:extLst>
              <a:ext uri="{FF2B5EF4-FFF2-40B4-BE49-F238E27FC236}">
                <a16:creationId xmlns:a16="http://schemas.microsoft.com/office/drawing/2014/main" id="{A7808C2C-12D8-49E5-A767-E2D2FD52F0C8}"/>
              </a:ext>
            </a:extLst>
          </p:cNvPr>
          <p:cNvCxnSpPr>
            <a:cxnSpLocks/>
          </p:cNvCxnSpPr>
          <p:nvPr userDrawn="1"/>
        </p:nvCxnSpPr>
        <p:spPr>
          <a:xfrm>
            <a:off x="388823" y="407418"/>
            <a:ext cx="0" cy="54953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2A1F05D5-6AF2-485F-90D3-0D200AD3D2C8}"/>
              </a:ext>
            </a:extLst>
          </p:cNvPr>
          <p:cNvGrpSpPr/>
          <p:nvPr userDrawn="1"/>
        </p:nvGrpSpPr>
        <p:grpSpPr>
          <a:xfrm>
            <a:off x="7904665" y="61196"/>
            <a:ext cx="692443" cy="692443"/>
            <a:chOff x="3963053" y="796069"/>
            <a:chExt cx="1445741" cy="1445741"/>
          </a:xfrm>
        </p:grpSpPr>
        <p:sp>
          <p:nvSpPr>
            <p:cNvPr id="8" name="椭圆 7">
              <a:extLst>
                <a:ext uri="{FF2B5EF4-FFF2-40B4-BE49-F238E27FC236}">
                  <a16:creationId xmlns:a16="http://schemas.microsoft.com/office/drawing/2014/main" id="{667B22CB-8808-414D-A143-BD5ED12B2D12}"/>
                </a:ext>
              </a:extLst>
            </p:cNvPr>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Arial"/>
                <a:cs typeface="맑은 고딕"/>
              </a:endParaRPr>
            </a:p>
          </p:txBody>
        </p:sp>
        <p:grpSp>
          <p:nvGrpSpPr>
            <p:cNvPr id="9" name="组合 8">
              <a:extLst>
                <a:ext uri="{FF2B5EF4-FFF2-40B4-BE49-F238E27FC236}">
                  <a16:creationId xmlns:a16="http://schemas.microsoft.com/office/drawing/2014/main" id="{6A7779CB-C061-4F57-9C73-4B712E01C6D3}"/>
                </a:ext>
              </a:extLst>
            </p:cNvPr>
            <p:cNvGrpSpPr/>
            <p:nvPr/>
          </p:nvGrpSpPr>
          <p:grpSpPr>
            <a:xfrm>
              <a:off x="4188168" y="1149945"/>
              <a:ext cx="995510" cy="868332"/>
              <a:chOff x="4675188" y="2882900"/>
              <a:chExt cx="360362" cy="314325"/>
            </a:xfrm>
            <a:solidFill>
              <a:schemeClr val="bg1"/>
            </a:solidFill>
          </p:grpSpPr>
          <p:sp>
            <p:nvSpPr>
              <p:cNvPr id="10" name="AutoShape 43">
                <a:extLst>
                  <a:ext uri="{FF2B5EF4-FFF2-40B4-BE49-F238E27FC236}">
                    <a16:creationId xmlns:a16="http://schemas.microsoft.com/office/drawing/2014/main" id="{A4EBCCF3-1011-4C4E-AC09-1FD9508596E3}"/>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함초롬돋움" panose="02030504000101010101" pitchFamily="18" charset="-127"/>
                  <a:ea typeface="Arial"/>
                  <a:cs typeface="맑은 고딕"/>
                  <a:sym typeface="Arial" charset="0"/>
                </a:endParaRPr>
              </a:p>
            </p:txBody>
          </p:sp>
          <p:sp>
            <p:nvSpPr>
              <p:cNvPr id="11" name="AutoShape 44">
                <a:extLst>
                  <a:ext uri="{FF2B5EF4-FFF2-40B4-BE49-F238E27FC236}">
                    <a16:creationId xmlns:a16="http://schemas.microsoft.com/office/drawing/2014/main" id="{5DEEC6ED-5F8A-497E-87B3-5EC42B6EF485}"/>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함초롬돋움" panose="02030504000101010101" pitchFamily="18" charset="-127"/>
                  <a:ea typeface="Arial"/>
                  <a:cs typeface="맑은 고딕"/>
                  <a:sym typeface="Arial" charset="0"/>
                </a:endParaRPr>
              </a:p>
            </p:txBody>
          </p:sp>
          <p:sp>
            <p:nvSpPr>
              <p:cNvPr id="12" name="AutoShape 45">
                <a:extLst>
                  <a:ext uri="{FF2B5EF4-FFF2-40B4-BE49-F238E27FC236}">
                    <a16:creationId xmlns:a16="http://schemas.microsoft.com/office/drawing/2014/main" id="{EBCBDC78-519F-4DCF-9701-737C2E29980C}"/>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함초롬돋움" panose="02030504000101010101" pitchFamily="18" charset="-127"/>
                  <a:ea typeface="Arial"/>
                  <a:cs typeface="맑은 고딕"/>
                  <a:sym typeface="Arial" charset="0"/>
                </a:endParaRPr>
              </a:p>
            </p:txBody>
          </p:sp>
        </p:grpSp>
      </p:grpSp>
    </p:spTree>
    <p:extLst>
      <p:ext uri="{BB962C8B-B14F-4D97-AF65-F5344CB8AC3E}">
        <p14:creationId xmlns:p14="http://schemas.microsoft.com/office/powerpoint/2010/main" val="2652234666"/>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 name="矩形 2">
            <a:extLst>
              <a:ext uri="{FF2B5EF4-FFF2-40B4-BE49-F238E27FC236}">
                <a16:creationId xmlns:a16="http://schemas.microsoft.com/office/drawing/2014/main" id="{8CEFF940-8976-4FD3-B6C0-C5119E122C3C}"/>
              </a:ext>
            </a:extLst>
          </p:cNvPr>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Tree>
    <p:extLst>
      <p:ext uri="{BB962C8B-B14F-4D97-AF65-F5344CB8AC3E}">
        <p14:creationId xmlns:p14="http://schemas.microsoft.com/office/powerpoint/2010/main" val="575676643"/>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90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endParaRPr lang="zh-CN" alt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t>2019/11/13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14146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a:xfrm>
            <a:off x="628650" y="1369219"/>
            <a:ext cx="3886200" cy="3263504"/>
          </a:xfrm>
        </p:spPr>
        <p:txBody>
          <a:bodyPr/>
          <a:lstStyle/>
          <a:p>
            <a:pPr lvl="0"/>
            <a:endParaRPr lang="en-US" dirty="0"/>
          </a:p>
        </p:txBody>
      </p:sp>
      <p:sp>
        <p:nvSpPr>
          <p:cNvPr id="4" name="Content Placeholder 3"/>
          <p:cNvSpPr>
            <a:spLocks noGrp="1"/>
          </p:cNvSpPr>
          <p:nvPr>
            <p:ph sz="half" idx="2"/>
          </p:nvPr>
        </p:nvSpPr>
        <p:spPr>
          <a:xfrm>
            <a:off x="4629150" y="1369219"/>
            <a:ext cx="3886200" cy="3263504"/>
          </a:xfrm>
        </p:spPr>
        <p:txBody>
          <a:bodyPr/>
          <a:lstStyle/>
          <a:p>
            <a:pPr lvl="0"/>
            <a:endParaRPr lang="en-US" dirty="0"/>
          </a:p>
        </p:txBody>
      </p:sp>
      <p:sp>
        <p:nvSpPr>
          <p:cNvPr id="5" name="Date Placeholder 4"/>
          <p:cNvSpPr>
            <a:spLocks noGrp="1"/>
          </p:cNvSpPr>
          <p:nvPr>
            <p:ph type="dt" sz="half" idx="10"/>
          </p:nvPr>
        </p:nvSpPr>
        <p:spPr/>
        <p:txBody>
          <a:bodyPr/>
          <a:lstStyle/>
          <a:p>
            <a:fld id="{F71449F7-5D90-411E-B63D-8723CE855B03}" type="datetimeFigureOut">
              <a:rPr lang="zh-CN" altLang="en-US" smtClean="0"/>
              <a:t>2019/11/13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76540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zh-CN" altLang="en-US" dirty="0"/>
          </a:p>
        </p:txBody>
      </p:sp>
      <p:sp>
        <p:nvSpPr>
          <p:cNvPr id="4" name="Content Placeholder 3"/>
          <p:cNvSpPr>
            <a:spLocks noGrp="1"/>
          </p:cNvSpPr>
          <p:nvPr>
            <p:ph sz="half" idx="2"/>
          </p:nvPr>
        </p:nvSpPr>
        <p:spPr>
          <a:xfrm>
            <a:off x="629842" y="1878806"/>
            <a:ext cx="3868340" cy="2763441"/>
          </a:xfrm>
        </p:spPr>
        <p:txBody>
          <a:bodyPr/>
          <a:lstStyle/>
          <a:p>
            <a:pPr lvl="0"/>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zh-CN" altLang="en-US" dirty="0"/>
          </a:p>
        </p:txBody>
      </p:sp>
      <p:sp>
        <p:nvSpPr>
          <p:cNvPr id="6" name="Content Placeholder 5"/>
          <p:cNvSpPr>
            <a:spLocks noGrp="1"/>
          </p:cNvSpPr>
          <p:nvPr>
            <p:ph sz="quarter" idx="4"/>
          </p:nvPr>
        </p:nvSpPr>
        <p:spPr>
          <a:xfrm>
            <a:off x="4629150" y="1878806"/>
            <a:ext cx="3887391" cy="2763441"/>
          </a:xfrm>
        </p:spPr>
        <p:txBody>
          <a:bodyPr/>
          <a:lstStyle/>
          <a:p>
            <a:pPr lvl="0"/>
            <a:endParaRPr lang="en-US" dirty="0"/>
          </a:p>
        </p:txBody>
      </p:sp>
      <p:sp>
        <p:nvSpPr>
          <p:cNvPr id="7" name="Date Placeholder 6"/>
          <p:cNvSpPr>
            <a:spLocks noGrp="1"/>
          </p:cNvSpPr>
          <p:nvPr>
            <p:ph type="dt" sz="half" idx="10"/>
          </p:nvPr>
        </p:nvSpPr>
        <p:spPr/>
        <p:txBody>
          <a:bodyPr/>
          <a:lstStyle/>
          <a:p>
            <a:fld id="{F71449F7-5D90-411E-B63D-8723CE855B03}" type="datetimeFigureOut">
              <a:rPr lang="zh-CN" altLang="en-US" smtClean="0"/>
              <a:t>2019/11/13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1597228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fld id="{F71449F7-5D90-411E-B63D-8723CE855B03}" type="datetimeFigureOut">
              <a:rPr lang="zh-CN" altLang="en-US" smtClean="0"/>
              <a:t>2019/11/13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813326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449F7-5D90-411E-B63D-8723CE855B03}" type="datetimeFigureOut">
              <a:rPr lang="zh-CN" altLang="en-US" smtClean="0"/>
              <a:t>2019/11/13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77420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defRPr>
            </a:lvl1pPr>
          </a:lstStyle>
          <a:p>
            <a:fld id="{F71449F7-5D90-411E-B63D-8723CE855B03}" type="datetimeFigureOut">
              <a:rPr lang="zh-CN" altLang="en-US" smtClean="0"/>
              <a:pPr/>
              <a:t>2019/11/13</a:t>
            </a:fld>
            <a:endParaRPr lang="zh-CN" alt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defRPr>
            </a:lvl1pPr>
          </a:lstStyle>
          <a:p>
            <a:endParaRPr lang="zh-CN" alt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defRPr>
            </a:lvl1pPr>
          </a:lstStyle>
          <a:p>
            <a:fld id="{C78D03BD-8273-4B2F-9BD5-C1C4F37ADDE7}" type="slidenum">
              <a:rPr lang="zh-CN" altLang="en-US" smtClean="0"/>
              <a:pPr/>
              <a:t>‹#›</a:t>
            </a:fld>
            <a:endParaRPr lang="zh-CN" altLang="en-US" dirty="0"/>
          </a:p>
        </p:txBody>
      </p:sp>
    </p:spTree>
    <p:extLst>
      <p:ext uri="{BB962C8B-B14F-4D97-AF65-F5344CB8AC3E}">
        <p14:creationId xmlns:p14="http://schemas.microsoft.com/office/powerpoint/2010/main" val="872337004"/>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2"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4" r:id="rId14"/>
  </p:sldLayoutIdLst>
  <p:txStyles>
    <p:titleStyle>
      <a:lvl1pPr algn="l" defTabSz="685800" rtl="0" eaLnBrk="1" latinLnBrk="0" hangingPunct="1">
        <a:lnSpc>
          <a:spcPct val="90000"/>
        </a:lnSpc>
        <a:spcBef>
          <a:spcPct val="0"/>
        </a:spcBef>
        <a:buNone/>
        <a:defRPr sz="3300" kern="1200">
          <a:solidFill>
            <a:schemeClr val="tx1"/>
          </a:solidFill>
          <a:latin typeface="맑은 고딕"/>
          <a:ea typeface="맑은 고딕"/>
          <a:cs typeface="맑은 고딕"/>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맑은 고딕"/>
          <a:cs typeface="맑은 고딕"/>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맑은 고딕"/>
          <a:cs typeface="맑은 고딕"/>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맑은 고딕"/>
          <a:cs typeface="맑은 고딕"/>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맑은 고딕"/>
          <a:cs typeface="맑은 고딕"/>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맑은 고딕"/>
          <a:cs typeface="맑은 고딕"/>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맑은 고딕"/>
          <a:ea typeface="맑은 고딕"/>
          <a:cs typeface="맑은 고딕"/>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맑은 고딕"/>
          <a:ea typeface="맑은 고딕"/>
          <a:cs typeface="맑은 고딕"/>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맑은 고딕"/>
          <a:ea typeface="맑은 고딕"/>
          <a:cs typeface="맑은 고딕"/>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맑은 고딕"/>
          <a:ea typeface="맑은 고딕"/>
          <a:cs typeface="맑은 고딕"/>
        </a:defRPr>
      </a:lvl9pPr>
    </p:bodyStyle>
    <p:otherStyle>
      <a:defPPr>
        <a:defRPr lang="en-US"/>
      </a:defPPr>
      <a:lvl1pPr marL="0" algn="l" defTabSz="685800" rtl="0" eaLnBrk="1" latinLnBrk="0" hangingPunct="1">
        <a:defRPr sz="1350" kern="1200">
          <a:solidFill>
            <a:schemeClr val="tx1"/>
          </a:solidFill>
          <a:latin typeface="맑은 고딕"/>
          <a:ea typeface="맑은 고딕"/>
          <a:cs typeface="맑은 고딕"/>
        </a:defRPr>
      </a:lvl1pPr>
      <a:lvl2pPr marL="342900" algn="l" defTabSz="685800" rtl="0" eaLnBrk="1" latinLnBrk="0" hangingPunct="1">
        <a:defRPr sz="1350" kern="1200">
          <a:solidFill>
            <a:schemeClr val="tx1"/>
          </a:solidFill>
          <a:latin typeface="맑은 고딕"/>
          <a:ea typeface="맑은 고딕"/>
          <a:cs typeface="맑은 고딕"/>
        </a:defRPr>
      </a:lvl2pPr>
      <a:lvl3pPr marL="685800" algn="l" defTabSz="685800" rtl="0" eaLnBrk="1" latinLnBrk="0" hangingPunct="1">
        <a:defRPr sz="1350" kern="1200">
          <a:solidFill>
            <a:schemeClr val="tx1"/>
          </a:solidFill>
          <a:latin typeface="맑은 고딕"/>
          <a:ea typeface="맑은 고딕"/>
          <a:cs typeface="맑은 고딕"/>
        </a:defRPr>
      </a:lvl3pPr>
      <a:lvl4pPr marL="1028700" algn="l" defTabSz="685800" rtl="0" eaLnBrk="1" latinLnBrk="0" hangingPunct="1">
        <a:defRPr sz="1350" kern="1200">
          <a:solidFill>
            <a:schemeClr val="tx1"/>
          </a:solidFill>
          <a:latin typeface="맑은 고딕"/>
          <a:ea typeface="맑은 고딕"/>
          <a:cs typeface="맑은 고딕"/>
        </a:defRPr>
      </a:lvl4pPr>
      <a:lvl5pPr marL="1371600" algn="l" defTabSz="685800" rtl="0" eaLnBrk="1" latinLnBrk="0" hangingPunct="1">
        <a:defRPr sz="1350" kern="1200">
          <a:solidFill>
            <a:schemeClr val="tx1"/>
          </a:solidFill>
          <a:latin typeface="맑은 고딕"/>
          <a:ea typeface="맑은 고딕"/>
          <a:cs typeface="맑은 고딕"/>
        </a:defRPr>
      </a:lvl5pPr>
      <a:lvl6pPr marL="1714500" algn="l" defTabSz="685800" rtl="0" eaLnBrk="1" latinLnBrk="0" hangingPunct="1">
        <a:defRPr sz="1350" kern="1200">
          <a:solidFill>
            <a:schemeClr val="tx1"/>
          </a:solidFill>
          <a:latin typeface="맑은 고딕"/>
          <a:ea typeface="맑은 고딕"/>
          <a:cs typeface="맑은 고딕"/>
        </a:defRPr>
      </a:lvl6pPr>
      <a:lvl7pPr marL="2057400" algn="l" defTabSz="685800" rtl="0" eaLnBrk="1" latinLnBrk="0" hangingPunct="1">
        <a:defRPr sz="1350" kern="1200">
          <a:solidFill>
            <a:schemeClr val="tx1"/>
          </a:solidFill>
          <a:latin typeface="맑은 고딕"/>
          <a:ea typeface="맑은 고딕"/>
          <a:cs typeface="맑은 고딕"/>
        </a:defRPr>
      </a:lvl7pPr>
      <a:lvl8pPr marL="2400300" algn="l" defTabSz="685800" rtl="0" eaLnBrk="1" latinLnBrk="0" hangingPunct="1">
        <a:defRPr sz="1350" kern="1200">
          <a:solidFill>
            <a:schemeClr val="tx1"/>
          </a:solidFill>
          <a:latin typeface="맑은 고딕"/>
          <a:ea typeface="맑은 고딕"/>
          <a:cs typeface="맑은 고딕"/>
        </a:defRPr>
      </a:lvl8pPr>
      <a:lvl9pPr marL="2743200" algn="l" defTabSz="685800" rtl="0" eaLnBrk="1" latinLnBrk="0" hangingPunct="1">
        <a:defRPr sz="1350" kern="1200">
          <a:solidFill>
            <a:schemeClr val="tx1"/>
          </a:solidFill>
          <a:latin typeface="맑은 고딕"/>
          <a:ea typeface="맑은 고딕"/>
          <a:cs typeface="맑은 고딕"/>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11" name="文本框 10">
            <a:extLst>
              <a:ext uri="{FF2B5EF4-FFF2-40B4-BE49-F238E27FC236}">
                <a16:creationId xmlns:a16="http://schemas.microsoft.com/office/drawing/2014/main" id="{F308687F-5083-4900-B884-1ED108CE6C82}"/>
              </a:ext>
            </a:extLst>
          </p:cNvPr>
          <p:cNvSpPr txBox="1"/>
          <p:nvPr/>
        </p:nvSpPr>
        <p:spPr>
          <a:xfrm>
            <a:off x="2703919" y="1766815"/>
            <a:ext cx="2308774" cy="1354217"/>
          </a:xfrm>
          <a:prstGeom prst="rect">
            <a:avLst/>
          </a:prstGeom>
          <a:noFill/>
        </p:spPr>
        <p:txBody>
          <a:bodyPr wrap="none" rtlCol="0">
            <a:spAutoFit/>
          </a:bodyPr>
          <a:lstStyle/>
          <a:p>
            <a:r>
              <a:rPr lang="ko-KR" altLang="en-US" sz="4100" spc="-150" dirty="0">
                <a:solidFill>
                  <a:schemeClr val="accent1"/>
                </a:solidFill>
                <a:latin typeface="Arial" panose="020B0604020202020204" pitchFamily="34" charset="0"/>
              </a:rPr>
              <a:t>         </a:t>
            </a:r>
            <a:r>
              <a:rPr lang="en-US" altLang="ko-KR" sz="4100" spc="-150" dirty="0">
                <a:solidFill>
                  <a:schemeClr val="accent1"/>
                </a:solidFill>
                <a:latin typeface="Arial" panose="020B0604020202020204" pitchFamily="34" charset="0"/>
              </a:rPr>
              <a:t>TCP</a:t>
            </a:r>
          </a:p>
          <a:p>
            <a:endParaRPr lang="zh-CN" altLang="en-US" sz="4100" b="1" spc="-150" dirty="0">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atin typeface="휴먼둥근헤드라인" panose="02030504000101010101" pitchFamily="18" charset="-127"/>
            </a:endParaRPr>
          </a:p>
        </p:txBody>
      </p:sp>
      <p:cxnSp>
        <p:nvCxnSpPr>
          <p:cNvPr id="14" name="直接连接符 13">
            <a:extLst>
              <a:ext uri="{FF2B5EF4-FFF2-40B4-BE49-F238E27FC236}">
                <a16:creationId xmlns:a16="http://schemas.microsoft.com/office/drawing/2014/main" id="{CF3A8B31-6E44-4C33-990E-9C86ACE33E11}"/>
              </a:ext>
            </a:extLst>
          </p:cNvPr>
          <p:cNvCxnSpPr/>
          <p:nvPr/>
        </p:nvCxnSpPr>
        <p:spPr>
          <a:xfrm>
            <a:off x="4441372" y="3536738"/>
            <a:ext cx="261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95E45D2-4F7B-4220-B1CA-9BBB51D684F4}"/>
              </a:ext>
            </a:extLst>
          </p:cNvPr>
          <p:cNvSpPr txBox="1"/>
          <p:nvPr/>
        </p:nvSpPr>
        <p:spPr>
          <a:xfrm>
            <a:off x="3667746" y="3507361"/>
            <a:ext cx="1800493" cy="523220"/>
          </a:xfrm>
          <a:prstGeom prst="rect">
            <a:avLst/>
          </a:prstGeom>
          <a:noFill/>
        </p:spPr>
        <p:txBody>
          <a:bodyPr wrap="none" rtlCol="0">
            <a:spAutoFit/>
          </a:bodyPr>
          <a:lstStyle/>
          <a:p>
            <a:pPr algn="ctr"/>
            <a:r>
              <a:rPr lang="ko-KR" altLang="en-US" sz="1400" dirty="0">
                <a:solidFill>
                  <a:schemeClr val="accent1"/>
                </a:solidFill>
                <a:latin typeface="Arial" panose="020B0604020202020204" pitchFamily="34" charset="0"/>
              </a:rPr>
              <a:t>휴먼지능정보공학과</a:t>
            </a:r>
            <a:endParaRPr lang="en-US" altLang="ko-KR" sz="1400" dirty="0">
              <a:solidFill>
                <a:schemeClr val="accent1"/>
              </a:solidFill>
              <a:latin typeface="Arial" panose="020B0604020202020204" pitchFamily="34" charset="0"/>
            </a:endParaRPr>
          </a:p>
          <a:p>
            <a:pPr algn="ctr"/>
            <a:r>
              <a:rPr lang="en-US" altLang="zh-CN" sz="1400" dirty="0">
                <a:solidFill>
                  <a:schemeClr val="accent1"/>
                </a:solidFill>
                <a:latin typeface="Arial" panose="020B0604020202020204" pitchFamily="34" charset="0"/>
              </a:rPr>
              <a:t>201810776 </a:t>
            </a:r>
            <a:r>
              <a:rPr lang="ko-KR" altLang="en-US" sz="1400" dirty="0" err="1">
                <a:solidFill>
                  <a:schemeClr val="accent1"/>
                </a:solidFill>
                <a:latin typeface="Arial" panose="020B0604020202020204" pitchFamily="34" charset="0"/>
              </a:rPr>
              <a:t>소재휘</a:t>
            </a:r>
            <a:endParaRPr lang="zh-CN" altLang="en-US" sz="1400" dirty="0">
              <a:solidFill>
                <a:schemeClr val="accent1"/>
              </a:solidFill>
              <a:latin typeface="Arial" panose="020B0604020202020204" pitchFamily="34" charset="0"/>
            </a:endParaRPr>
          </a:p>
        </p:txBody>
      </p:sp>
      <p:sp>
        <p:nvSpPr>
          <p:cNvPr id="26" name="文本框 25">
            <a:extLst>
              <a:ext uri="{FF2B5EF4-FFF2-40B4-BE49-F238E27FC236}">
                <a16:creationId xmlns:a16="http://schemas.microsoft.com/office/drawing/2014/main" id="{E44EA276-324F-46D1-84EF-132808518A55}"/>
              </a:ext>
            </a:extLst>
          </p:cNvPr>
          <p:cNvSpPr txBox="1"/>
          <p:nvPr/>
        </p:nvSpPr>
        <p:spPr>
          <a:xfrm>
            <a:off x="3219726" y="2983932"/>
            <a:ext cx="2443298" cy="492443"/>
          </a:xfrm>
          <a:prstGeom prst="rect">
            <a:avLst/>
          </a:prstGeom>
          <a:noFill/>
        </p:spPr>
        <p:txBody>
          <a:bodyPr wrap="none" rtlCol="0">
            <a:spAutoFit/>
          </a:bodyPr>
          <a:lstStyle/>
          <a:p>
            <a:pPr algn="ctr"/>
            <a:r>
              <a:rPr lang="ko-KR" altLang="en-US" sz="2600" dirty="0">
                <a:solidFill>
                  <a:schemeClr val="accent1"/>
                </a:solidFill>
                <a:latin typeface="휴먼매직체" panose="02030504000101010101" pitchFamily="18" charset="-127"/>
                <a:ea typeface="휴먼매직체" panose="02030504000101010101" pitchFamily="18" charset="-127"/>
              </a:rPr>
              <a:t>네트워크프로그래밍</a:t>
            </a:r>
            <a:endParaRPr lang="zh-CN" altLang="en-US" sz="2600" dirty="0">
              <a:solidFill>
                <a:schemeClr val="accent1"/>
              </a:solidFill>
              <a:latin typeface="휴먼매직체" panose="02030504000101010101" pitchFamily="18" charset="-127"/>
            </a:endParaRPr>
          </a:p>
        </p:txBody>
      </p:sp>
    </p:spTree>
    <p:extLst>
      <p:ext uri="{BB962C8B-B14F-4D97-AF65-F5344CB8AC3E}">
        <p14:creationId xmlns:p14="http://schemas.microsoft.com/office/powerpoint/2010/main" val="1273700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 name="직사각형 2">
            <a:extLst>
              <a:ext uri="{FF2B5EF4-FFF2-40B4-BE49-F238E27FC236}">
                <a16:creationId xmlns:a16="http://schemas.microsoft.com/office/drawing/2014/main" id="{04F4111A-49FE-46FF-AD14-77D5D05A7EFC}"/>
              </a:ext>
            </a:extLst>
          </p:cNvPr>
          <p:cNvSpPr/>
          <p:nvPr/>
        </p:nvSpPr>
        <p:spPr>
          <a:xfrm>
            <a:off x="929548" y="1031392"/>
            <a:ext cx="6985953" cy="735266"/>
          </a:xfrm>
          <a:prstGeom prst="rect">
            <a:avLst/>
          </a:prstGeom>
        </p:spPr>
        <p:txBody>
          <a:bodyPr wrap="square">
            <a:spAutoFit/>
          </a:bodyPr>
          <a:lstStyle/>
          <a:p>
            <a:pPr lvl="1">
              <a:lnSpc>
                <a:spcPct val="120000"/>
              </a:lnSpc>
              <a:defRPr/>
            </a:pPr>
            <a:r>
              <a:rPr lang="en-US" altLang="ko-KR" sz="1200" dirty="0"/>
              <a:t>What are the sequence numbers of the first six segments in the TCP connection (including the segment containing the HTTP POST)?  </a:t>
            </a:r>
          </a:p>
          <a:p>
            <a:pPr lvl="1">
              <a:lnSpc>
                <a:spcPct val="120000"/>
              </a:lnSpc>
              <a:defRPr/>
            </a:pPr>
            <a:r>
              <a:rPr lang="en-US" altLang="ko-KR" sz="1200" dirty="0"/>
              <a:t>At what time was each segment sent?  When was the ACK for each segment received? </a:t>
            </a:r>
          </a:p>
        </p:txBody>
      </p:sp>
      <p:sp>
        <p:nvSpPr>
          <p:cNvPr id="13" name="직사각형 12">
            <a:extLst>
              <a:ext uri="{FF2B5EF4-FFF2-40B4-BE49-F238E27FC236}">
                <a16:creationId xmlns:a16="http://schemas.microsoft.com/office/drawing/2014/main" id="{C4B6192C-A2AC-456E-BFFD-519DA66100AF}"/>
              </a:ext>
            </a:extLst>
          </p:cNvPr>
          <p:cNvSpPr/>
          <p:nvPr/>
        </p:nvSpPr>
        <p:spPr>
          <a:xfrm>
            <a:off x="1470273" y="3833970"/>
            <a:ext cx="6828970" cy="830997"/>
          </a:xfrm>
          <a:prstGeom prst="rect">
            <a:avLst/>
          </a:prstGeom>
        </p:spPr>
        <p:txBody>
          <a:bodyPr wrap="square">
            <a:spAutoFit/>
          </a:bodyPr>
          <a:lstStyle/>
          <a:p>
            <a:r>
              <a:rPr lang="ko-KR" altLang="en-US" sz="1200" dirty="0">
                <a:ea typeface="굴림" panose="020B0600000101010101" pitchFamily="50" charset="-127"/>
              </a:rPr>
              <a:t>다음은 </a:t>
            </a:r>
            <a:r>
              <a:rPr lang="en-US" altLang="ko-KR" sz="1200" dirty="0">
                <a:ea typeface="굴림" panose="020B0600000101010101" pitchFamily="50" charset="-127"/>
              </a:rPr>
              <a:t>HTTP</a:t>
            </a:r>
            <a:r>
              <a:rPr lang="ko-KR" altLang="en-US" sz="1200" dirty="0">
                <a:ea typeface="굴림" panose="020B0600000101010101" pitchFamily="50" charset="-127"/>
              </a:rPr>
              <a:t>에서 </a:t>
            </a:r>
            <a:r>
              <a:rPr lang="en-US" altLang="ko-KR" sz="1200" dirty="0">
                <a:ea typeface="굴림" panose="020B0600000101010101" pitchFamily="50" charset="-127"/>
              </a:rPr>
              <a:t>POST</a:t>
            </a:r>
            <a:r>
              <a:rPr lang="ko-KR" altLang="en-US" sz="1200" dirty="0">
                <a:ea typeface="굴림" panose="020B0600000101010101" pitchFamily="50" charset="-127"/>
              </a:rPr>
              <a:t>명령 이후의 </a:t>
            </a:r>
            <a:r>
              <a:rPr lang="en-US" altLang="ko-KR" sz="1200" dirty="0">
                <a:ea typeface="굴림" panose="020B0600000101010101" pitchFamily="50" charset="-127"/>
              </a:rPr>
              <a:t>6</a:t>
            </a:r>
            <a:r>
              <a:rPr lang="ko-KR" altLang="en-US" sz="1200" dirty="0">
                <a:ea typeface="굴림" panose="020B0600000101010101" pitchFamily="50" charset="-127"/>
              </a:rPr>
              <a:t>개의 </a:t>
            </a:r>
            <a:r>
              <a:rPr lang="en-US" altLang="ko-KR" sz="1200" dirty="0">
                <a:ea typeface="굴림" panose="020B0600000101010101" pitchFamily="50" charset="-127"/>
              </a:rPr>
              <a:t>segment</a:t>
            </a:r>
            <a:r>
              <a:rPr lang="ko-KR" altLang="en-US" sz="1200" dirty="0">
                <a:ea typeface="굴림" panose="020B0600000101010101" pitchFamily="50" charset="-127"/>
              </a:rPr>
              <a:t>이다</a:t>
            </a:r>
            <a:r>
              <a:rPr lang="en-US" altLang="ko-KR" sz="1200" dirty="0">
                <a:ea typeface="굴림" panose="020B0600000101010101" pitchFamily="50" charset="-127"/>
              </a:rPr>
              <a:t>. </a:t>
            </a:r>
            <a:r>
              <a:rPr lang="ko-KR" altLang="en-US" sz="1200" dirty="0">
                <a:ea typeface="굴림" panose="020B0600000101010101" pitchFamily="50" charset="-127"/>
              </a:rPr>
              <a:t>클라이언트가 서버에 보낸 </a:t>
            </a:r>
            <a:r>
              <a:rPr lang="en-US" altLang="ko-KR" sz="1200" dirty="0">
                <a:ea typeface="굴림" panose="020B0600000101010101" pitchFamily="50" charset="-127"/>
              </a:rPr>
              <a:t>data</a:t>
            </a:r>
            <a:r>
              <a:rPr lang="ko-KR" altLang="en-US" sz="1200" dirty="0">
                <a:ea typeface="굴림" panose="020B0600000101010101" pitchFamily="50" charset="-127"/>
              </a:rPr>
              <a:t>의 </a:t>
            </a:r>
            <a:r>
              <a:rPr lang="en-US" altLang="ko-KR" sz="1200" dirty="0">
                <a:ea typeface="굴림" panose="020B0600000101010101" pitchFamily="50" charset="-127"/>
              </a:rPr>
              <a:t>sequence number</a:t>
            </a:r>
            <a:r>
              <a:rPr lang="ko-KR" altLang="en-US" sz="1200" dirty="0">
                <a:ea typeface="굴림" panose="020B0600000101010101" pitchFamily="50" charset="-127"/>
              </a:rPr>
              <a:t>은 </a:t>
            </a:r>
            <a:r>
              <a:rPr lang="en-US" altLang="ko-KR" sz="1200" dirty="0">
                <a:ea typeface="굴림" panose="020B0600000101010101" pitchFamily="50" charset="-127"/>
              </a:rPr>
              <a:t>reply</a:t>
            </a:r>
            <a:r>
              <a:rPr lang="ko-KR" altLang="en-US" sz="1200" dirty="0">
                <a:ea typeface="굴림" panose="020B0600000101010101" pitchFamily="50" charset="-127"/>
              </a:rPr>
              <a:t>하는 </a:t>
            </a:r>
            <a:r>
              <a:rPr lang="en-US" altLang="ko-KR" sz="1200" dirty="0">
                <a:ea typeface="굴림" panose="020B0600000101010101" pitchFamily="50" charset="-127"/>
              </a:rPr>
              <a:t>ack </a:t>
            </a:r>
            <a:r>
              <a:rPr lang="ko-KR" altLang="en-US" sz="1200" dirty="0">
                <a:ea typeface="굴림" panose="020B0600000101010101" pitchFamily="50" charset="-127"/>
              </a:rPr>
              <a:t>번호와 같은 것을 통해서 보낸 </a:t>
            </a:r>
            <a:r>
              <a:rPr lang="en-US" altLang="ko-KR" sz="1200" dirty="0">
                <a:ea typeface="굴림" panose="020B0600000101010101" pitchFamily="50" charset="-127"/>
              </a:rPr>
              <a:t>segment</a:t>
            </a:r>
            <a:r>
              <a:rPr lang="ko-KR" altLang="en-US" sz="1200" dirty="0">
                <a:ea typeface="굴림" panose="020B0600000101010101" pitchFamily="50" charset="-127"/>
              </a:rPr>
              <a:t>에 대한 </a:t>
            </a:r>
            <a:r>
              <a:rPr lang="en-US" altLang="ko-KR" sz="1200" dirty="0">
                <a:ea typeface="굴림" panose="020B0600000101010101" pitchFamily="50" charset="-127"/>
              </a:rPr>
              <a:t>reply </a:t>
            </a:r>
            <a:r>
              <a:rPr lang="ko-KR" altLang="en-US" sz="1200" dirty="0">
                <a:ea typeface="굴림" panose="020B0600000101010101" pitchFamily="50" charset="-127"/>
              </a:rPr>
              <a:t>패킷을 조사할 수 있었고 이를 통해서 </a:t>
            </a:r>
            <a:r>
              <a:rPr lang="en-US" altLang="ko-KR" sz="1200" dirty="0">
                <a:ea typeface="굴림" panose="020B0600000101010101" pitchFamily="50" charset="-127"/>
              </a:rPr>
              <a:t>Segment</a:t>
            </a:r>
            <a:r>
              <a:rPr lang="ko-KR" altLang="en-US" sz="1200" dirty="0">
                <a:ea typeface="굴림" panose="020B0600000101010101" pitchFamily="50" charset="-127"/>
              </a:rPr>
              <a:t>를 받은 시간을 알 수 있었다</a:t>
            </a:r>
            <a:r>
              <a:rPr lang="en-US" altLang="ko-KR" sz="1200" dirty="0">
                <a:ea typeface="굴림" panose="020B0600000101010101" pitchFamily="50" charset="-127"/>
              </a:rPr>
              <a:t>.</a:t>
            </a:r>
            <a:r>
              <a:rPr lang="ko-KR" altLang="en-US" sz="1200" dirty="0">
                <a:ea typeface="굴림" panose="020B0600000101010101" pitchFamily="50" charset="-127"/>
              </a:rPr>
              <a:t>  </a:t>
            </a:r>
            <a:endParaRPr lang="en-US" altLang="ko-KR" sz="1200" dirty="0">
              <a:ea typeface="굴림" panose="020B0600000101010101" pitchFamily="50" charset="-127"/>
            </a:endParaRPr>
          </a:p>
          <a:p>
            <a:r>
              <a:rPr lang="ko-KR" altLang="en-US" sz="1200" dirty="0">
                <a:ea typeface="굴림" panose="020B0600000101010101" pitchFamily="50" charset="-127"/>
              </a:rPr>
              <a:t>각각의 </a:t>
            </a:r>
            <a:r>
              <a:rPr lang="en-US" altLang="ko-KR" sz="1200" dirty="0">
                <a:ea typeface="굴림" panose="020B0600000101010101" pitchFamily="50" charset="-127"/>
              </a:rPr>
              <a:t>segment</a:t>
            </a:r>
            <a:r>
              <a:rPr lang="ko-KR" altLang="en-US" sz="1200" dirty="0">
                <a:ea typeface="굴림" panose="020B0600000101010101" pitchFamily="50" charset="-127"/>
              </a:rPr>
              <a:t>의 </a:t>
            </a:r>
            <a:r>
              <a:rPr lang="en-US" altLang="ko-KR" sz="1200" dirty="0">
                <a:ea typeface="굴림" panose="020B0600000101010101" pitchFamily="50" charset="-127"/>
              </a:rPr>
              <a:t>sequence number</a:t>
            </a:r>
            <a:r>
              <a:rPr lang="ko-KR" altLang="en-US" sz="1200" dirty="0">
                <a:ea typeface="굴림" panose="020B0600000101010101" pitchFamily="50" charset="-127"/>
              </a:rPr>
              <a:t>은 </a:t>
            </a:r>
            <a:r>
              <a:rPr lang="en-US" altLang="ko-KR" sz="1200" dirty="0">
                <a:ea typeface="굴림" panose="020B0600000101010101" pitchFamily="50" charset="-127"/>
              </a:rPr>
              <a:t>1,505,1865,3425,4885,6345</a:t>
            </a:r>
            <a:r>
              <a:rPr lang="ko-KR" altLang="en-US" sz="1200" dirty="0">
                <a:ea typeface="굴림" panose="020B0600000101010101" pitchFamily="50" charset="-127"/>
              </a:rPr>
              <a:t>였다</a:t>
            </a:r>
            <a:r>
              <a:rPr lang="en-US" altLang="ko-KR" sz="1200" dirty="0">
                <a:ea typeface="굴림" panose="020B0600000101010101" pitchFamily="50" charset="-127"/>
              </a:rPr>
              <a:t>.</a:t>
            </a:r>
          </a:p>
        </p:txBody>
      </p:sp>
      <p:pic>
        <p:nvPicPr>
          <p:cNvPr id="2" name="그림 1">
            <a:extLst>
              <a:ext uri="{FF2B5EF4-FFF2-40B4-BE49-F238E27FC236}">
                <a16:creationId xmlns:a16="http://schemas.microsoft.com/office/drawing/2014/main" id="{58E73E74-8DD1-42C9-9A37-11E2187158EB}"/>
              </a:ext>
            </a:extLst>
          </p:cNvPr>
          <p:cNvPicPr>
            <a:picLocks noChangeAspect="1"/>
          </p:cNvPicPr>
          <p:nvPr/>
        </p:nvPicPr>
        <p:blipFill>
          <a:blip r:embed="rId2"/>
          <a:stretch>
            <a:fillRect/>
          </a:stretch>
        </p:blipFill>
        <p:spPr>
          <a:xfrm>
            <a:off x="841828" y="1854137"/>
            <a:ext cx="7649029" cy="759752"/>
          </a:xfrm>
          <a:prstGeom prst="rect">
            <a:avLst/>
          </a:prstGeom>
        </p:spPr>
      </p:pic>
      <p:pic>
        <p:nvPicPr>
          <p:cNvPr id="6" name="그림 5">
            <a:extLst>
              <a:ext uri="{FF2B5EF4-FFF2-40B4-BE49-F238E27FC236}">
                <a16:creationId xmlns:a16="http://schemas.microsoft.com/office/drawing/2014/main" id="{3481DF70-629D-409D-8B3B-25633C6DC38C}"/>
              </a:ext>
            </a:extLst>
          </p:cNvPr>
          <p:cNvPicPr>
            <a:picLocks noChangeAspect="1"/>
          </p:cNvPicPr>
          <p:nvPr/>
        </p:nvPicPr>
        <p:blipFill>
          <a:blip r:embed="rId3"/>
          <a:stretch>
            <a:fillRect/>
          </a:stretch>
        </p:blipFill>
        <p:spPr>
          <a:xfrm>
            <a:off x="841829" y="2659214"/>
            <a:ext cx="7649029" cy="307190"/>
          </a:xfrm>
          <a:prstGeom prst="rect">
            <a:avLst/>
          </a:prstGeom>
        </p:spPr>
      </p:pic>
      <p:sp>
        <p:nvSpPr>
          <p:cNvPr id="7" name="직사각형 6">
            <a:extLst>
              <a:ext uri="{FF2B5EF4-FFF2-40B4-BE49-F238E27FC236}">
                <a16:creationId xmlns:a16="http://schemas.microsoft.com/office/drawing/2014/main" id="{3BFC3C17-3825-4BF4-93C4-0452A95C7429}"/>
              </a:ext>
            </a:extLst>
          </p:cNvPr>
          <p:cNvSpPr/>
          <p:nvPr/>
        </p:nvSpPr>
        <p:spPr>
          <a:xfrm>
            <a:off x="1037770" y="1781798"/>
            <a:ext cx="537029" cy="832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58B832A-0609-41D7-9EC6-A8E7FF39CE1C}"/>
              </a:ext>
            </a:extLst>
          </p:cNvPr>
          <p:cNvSpPr/>
          <p:nvPr/>
        </p:nvSpPr>
        <p:spPr>
          <a:xfrm>
            <a:off x="1037769" y="2659214"/>
            <a:ext cx="616859" cy="307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F871FE3-C095-4A23-AC05-4095630F7D0B}"/>
              </a:ext>
            </a:extLst>
          </p:cNvPr>
          <p:cNvSpPr/>
          <p:nvPr/>
        </p:nvSpPr>
        <p:spPr>
          <a:xfrm>
            <a:off x="374942" y="1297470"/>
            <a:ext cx="1081450" cy="461665"/>
          </a:xfrm>
          <a:prstGeom prst="rect">
            <a:avLst/>
          </a:prstGeom>
        </p:spPr>
        <p:txBody>
          <a:bodyPr wrap="square">
            <a:spAutoFit/>
          </a:bodyPr>
          <a:lstStyle/>
          <a:p>
            <a:r>
              <a:rPr lang="en-US" altLang="ko-KR" sz="1200" dirty="0">
                <a:ea typeface="굴림" panose="020B0600000101010101" pitchFamily="50" charset="-127"/>
              </a:rPr>
              <a:t>Segment</a:t>
            </a:r>
            <a:r>
              <a:rPr lang="ko-KR" altLang="en-US" sz="1200" dirty="0">
                <a:ea typeface="굴림" panose="020B0600000101010101" pitchFamily="50" charset="-127"/>
              </a:rPr>
              <a:t>를 전송한 시간</a:t>
            </a:r>
            <a:endParaRPr lang="en-US" altLang="ko-KR" sz="1200" dirty="0">
              <a:ea typeface="굴림" panose="020B0600000101010101" pitchFamily="50" charset="-127"/>
            </a:endParaRPr>
          </a:p>
        </p:txBody>
      </p:sp>
      <p:sp>
        <p:nvSpPr>
          <p:cNvPr id="14" name="직사각형 13">
            <a:extLst>
              <a:ext uri="{FF2B5EF4-FFF2-40B4-BE49-F238E27FC236}">
                <a16:creationId xmlns:a16="http://schemas.microsoft.com/office/drawing/2014/main" id="{EE765FB3-E6F8-435B-AB34-B3DC6255DFF3}"/>
              </a:ext>
            </a:extLst>
          </p:cNvPr>
          <p:cNvSpPr/>
          <p:nvPr/>
        </p:nvSpPr>
        <p:spPr>
          <a:xfrm>
            <a:off x="741419" y="2993097"/>
            <a:ext cx="1081450" cy="461665"/>
          </a:xfrm>
          <a:prstGeom prst="rect">
            <a:avLst/>
          </a:prstGeom>
        </p:spPr>
        <p:txBody>
          <a:bodyPr wrap="square">
            <a:spAutoFit/>
          </a:bodyPr>
          <a:lstStyle/>
          <a:p>
            <a:r>
              <a:rPr lang="en-US" altLang="ko-KR" sz="1200" dirty="0">
                <a:ea typeface="굴림" panose="020B0600000101010101" pitchFamily="50" charset="-127"/>
              </a:rPr>
              <a:t>Segment</a:t>
            </a:r>
            <a:r>
              <a:rPr lang="ko-KR" altLang="en-US" sz="1200" dirty="0">
                <a:ea typeface="굴림" panose="020B0600000101010101" pitchFamily="50" charset="-127"/>
              </a:rPr>
              <a:t>를 받은 시간</a:t>
            </a:r>
            <a:endParaRPr lang="en-US" altLang="ko-KR" sz="1200" dirty="0">
              <a:ea typeface="굴림" panose="020B0600000101010101" pitchFamily="50" charset="-127"/>
            </a:endParaRPr>
          </a:p>
        </p:txBody>
      </p:sp>
      <p:cxnSp>
        <p:nvCxnSpPr>
          <p:cNvPr id="9" name="직선 연결선 8">
            <a:extLst>
              <a:ext uri="{FF2B5EF4-FFF2-40B4-BE49-F238E27FC236}">
                <a16:creationId xmlns:a16="http://schemas.microsoft.com/office/drawing/2014/main" id="{4C80A9F5-9350-4689-B95A-CED922E921EC}"/>
              </a:ext>
            </a:extLst>
          </p:cNvPr>
          <p:cNvCxnSpPr>
            <a:stCxn id="11" idx="2"/>
          </p:cNvCxnSpPr>
          <p:nvPr/>
        </p:nvCxnSpPr>
        <p:spPr>
          <a:xfrm flipH="1">
            <a:off x="1306284" y="2966404"/>
            <a:ext cx="39915" cy="108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4E8A2BD8-C56B-414E-9D49-A1E1D43210EB}"/>
              </a:ext>
            </a:extLst>
          </p:cNvPr>
          <p:cNvCxnSpPr>
            <a:endCxn id="7" idx="0"/>
          </p:cNvCxnSpPr>
          <p:nvPr/>
        </p:nvCxnSpPr>
        <p:spPr>
          <a:xfrm>
            <a:off x="1182914" y="1690914"/>
            <a:ext cx="123371" cy="908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140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 name="직사각형 2">
            <a:extLst>
              <a:ext uri="{FF2B5EF4-FFF2-40B4-BE49-F238E27FC236}">
                <a16:creationId xmlns:a16="http://schemas.microsoft.com/office/drawing/2014/main" id="{04F4111A-49FE-46FF-AD14-77D5D05A7EFC}"/>
              </a:ext>
            </a:extLst>
          </p:cNvPr>
          <p:cNvSpPr/>
          <p:nvPr/>
        </p:nvSpPr>
        <p:spPr>
          <a:xfrm>
            <a:off x="929548" y="1031392"/>
            <a:ext cx="6985953" cy="513667"/>
          </a:xfrm>
          <a:prstGeom prst="rect">
            <a:avLst/>
          </a:prstGeom>
        </p:spPr>
        <p:txBody>
          <a:bodyPr wrap="square">
            <a:spAutoFit/>
          </a:bodyPr>
          <a:lstStyle/>
          <a:p>
            <a:pPr lvl="1">
              <a:lnSpc>
                <a:spcPct val="120000"/>
              </a:lnSpc>
              <a:defRPr/>
            </a:pPr>
            <a:r>
              <a:rPr lang="en-US" altLang="ko-KR" sz="1200" dirty="0"/>
              <a:t>Given the difference between when each TCP segment was sent, and when its acknowledgement was received, what is the RTT value for each of the six segments?  </a:t>
            </a:r>
          </a:p>
        </p:txBody>
      </p:sp>
      <p:sp>
        <p:nvSpPr>
          <p:cNvPr id="13" name="직사각형 12">
            <a:extLst>
              <a:ext uri="{FF2B5EF4-FFF2-40B4-BE49-F238E27FC236}">
                <a16:creationId xmlns:a16="http://schemas.microsoft.com/office/drawing/2014/main" id="{C4B6192C-A2AC-456E-BFFD-519DA66100AF}"/>
              </a:ext>
            </a:extLst>
          </p:cNvPr>
          <p:cNvSpPr/>
          <p:nvPr/>
        </p:nvSpPr>
        <p:spPr>
          <a:xfrm>
            <a:off x="5033286" y="2993097"/>
            <a:ext cx="3166095" cy="1754326"/>
          </a:xfrm>
          <a:prstGeom prst="rect">
            <a:avLst/>
          </a:prstGeom>
        </p:spPr>
        <p:txBody>
          <a:bodyPr wrap="square">
            <a:spAutoFit/>
          </a:bodyPr>
          <a:lstStyle/>
          <a:p>
            <a:r>
              <a:rPr lang="en-US" altLang="ko-KR" sz="1200" dirty="0">
                <a:ea typeface="굴림" panose="020B0600000101010101" pitchFamily="50" charset="-127"/>
              </a:rPr>
              <a:t>RTT value</a:t>
            </a:r>
            <a:r>
              <a:rPr lang="ko-KR" altLang="en-US" sz="1200" dirty="0">
                <a:ea typeface="굴림" panose="020B0600000101010101" pitchFamily="50" charset="-127"/>
              </a:rPr>
              <a:t>는 </a:t>
            </a:r>
            <a:r>
              <a:rPr lang="en-US" altLang="ko-KR" sz="1200" dirty="0">
                <a:ea typeface="굴림" panose="020B0600000101010101" pitchFamily="50" charset="-127"/>
              </a:rPr>
              <a:t>segment</a:t>
            </a:r>
            <a:r>
              <a:rPr lang="ko-KR" altLang="en-US" sz="1200" dirty="0">
                <a:ea typeface="굴림" panose="020B0600000101010101" pitchFamily="50" charset="-127"/>
              </a:rPr>
              <a:t>가 전달되는 시간을 의미한다</a:t>
            </a:r>
            <a:r>
              <a:rPr lang="en-US" altLang="ko-KR" sz="1200" dirty="0">
                <a:ea typeface="굴림" panose="020B0600000101010101" pitchFamily="50" charset="-127"/>
              </a:rPr>
              <a:t>. </a:t>
            </a:r>
            <a:r>
              <a:rPr lang="ko-KR" altLang="en-US" sz="1200" dirty="0">
                <a:ea typeface="굴림" panose="020B0600000101010101" pitchFamily="50" charset="-127"/>
              </a:rPr>
              <a:t>서버가 클라이언트에게 </a:t>
            </a:r>
            <a:r>
              <a:rPr lang="en-US" altLang="ko-KR" sz="1200" dirty="0">
                <a:ea typeface="굴림" panose="020B0600000101010101" pitchFamily="50" charset="-127"/>
              </a:rPr>
              <a:t>ACK</a:t>
            </a:r>
            <a:r>
              <a:rPr lang="ko-KR" altLang="en-US" sz="1200" dirty="0">
                <a:ea typeface="굴림" panose="020B0600000101010101" pitchFamily="50" charset="-127"/>
              </a:rPr>
              <a:t>를 보내는 패킷을 통해서 이 값을 확인할 수 있다</a:t>
            </a:r>
            <a:r>
              <a:rPr lang="en-US" altLang="ko-KR" sz="1200" dirty="0">
                <a:ea typeface="굴림" panose="020B0600000101010101" pitchFamily="50" charset="-127"/>
              </a:rPr>
              <a:t>. 6</a:t>
            </a:r>
            <a:r>
              <a:rPr lang="ko-KR" altLang="en-US" sz="1200" dirty="0">
                <a:ea typeface="굴림" panose="020B0600000101010101" pitchFamily="50" charset="-127"/>
              </a:rPr>
              <a:t>개의 </a:t>
            </a:r>
            <a:r>
              <a:rPr lang="en-US" altLang="ko-KR" sz="1200" dirty="0">
                <a:ea typeface="굴림" panose="020B0600000101010101" pitchFamily="50" charset="-127"/>
              </a:rPr>
              <a:t>segment</a:t>
            </a:r>
            <a:r>
              <a:rPr lang="ko-KR" altLang="en-US" sz="1200" dirty="0">
                <a:ea typeface="굴림" panose="020B0600000101010101" pitchFamily="50" charset="-127"/>
              </a:rPr>
              <a:t>들은 </a:t>
            </a:r>
            <a:r>
              <a:rPr lang="en-US" altLang="ko-KR" sz="1200" dirty="0">
                <a:ea typeface="굴림" panose="020B0600000101010101" pitchFamily="50" charset="-127"/>
              </a:rPr>
              <a:t>2</a:t>
            </a:r>
            <a:r>
              <a:rPr lang="ko-KR" altLang="en-US" sz="1200" dirty="0">
                <a:ea typeface="굴림" panose="020B0600000101010101" pitchFamily="50" charset="-127"/>
              </a:rPr>
              <a:t>개의 </a:t>
            </a:r>
            <a:r>
              <a:rPr lang="en-US" altLang="ko-KR" sz="1200" dirty="0">
                <a:ea typeface="굴림" panose="020B0600000101010101" pitchFamily="50" charset="-127"/>
              </a:rPr>
              <a:t>ack</a:t>
            </a:r>
            <a:r>
              <a:rPr lang="ko-KR" altLang="en-US" sz="1200" dirty="0">
                <a:ea typeface="굴림" panose="020B0600000101010101" pitchFamily="50" charset="-127"/>
              </a:rPr>
              <a:t>를 받을 수 있었는데 각각의 </a:t>
            </a:r>
            <a:r>
              <a:rPr lang="en-US" altLang="ko-KR" sz="1200" dirty="0">
                <a:ea typeface="굴림" panose="020B0600000101010101" pitchFamily="50" charset="-127"/>
              </a:rPr>
              <a:t>RTT</a:t>
            </a:r>
            <a:r>
              <a:rPr lang="ko-KR" altLang="en-US" sz="1200" dirty="0">
                <a:ea typeface="굴림" panose="020B0600000101010101" pitchFamily="50" charset="-127"/>
              </a:rPr>
              <a:t>를 </a:t>
            </a:r>
            <a:r>
              <a:rPr lang="en-US" altLang="ko-KR" sz="1200" dirty="0">
                <a:ea typeface="굴림" panose="020B0600000101010101" pitchFamily="50" charset="-127"/>
              </a:rPr>
              <a:t>segment </a:t>
            </a:r>
            <a:r>
              <a:rPr lang="ko-KR" altLang="en-US" sz="1200" dirty="0">
                <a:ea typeface="굴림" panose="020B0600000101010101" pitchFamily="50" charset="-127"/>
              </a:rPr>
              <a:t>안에서 확인 가능했다</a:t>
            </a:r>
            <a:r>
              <a:rPr lang="en-US" altLang="ko-KR" sz="1200" dirty="0">
                <a:ea typeface="굴림" panose="020B0600000101010101" pitchFamily="50" charset="-127"/>
              </a:rPr>
              <a:t>.</a:t>
            </a:r>
          </a:p>
          <a:p>
            <a:r>
              <a:rPr lang="ko-KR" altLang="en-US" sz="1200" dirty="0">
                <a:ea typeface="굴림" panose="020B0600000101010101" pitchFamily="50" charset="-127"/>
              </a:rPr>
              <a:t>첫번째 </a:t>
            </a:r>
            <a:r>
              <a:rPr lang="en-US" altLang="ko-KR" sz="1200" dirty="0">
                <a:ea typeface="굴림" panose="020B0600000101010101" pitchFamily="50" charset="-127"/>
              </a:rPr>
              <a:t>ack</a:t>
            </a:r>
            <a:r>
              <a:rPr lang="ko-KR" altLang="en-US" sz="1200" dirty="0">
                <a:ea typeface="굴림" panose="020B0600000101010101" pitchFamily="50" charset="-127"/>
              </a:rPr>
              <a:t>는 </a:t>
            </a:r>
            <a:r>
              <a:rPr lang="en-US" altLang="ko-KR" sz="1200" dirty="0">
                <a:ea typeface="굴림" panose="020B0600000101010101" pitchFamily="50" charset="-127"/>
              </a:rPr>
              <a:t>326</a:t>
            </a:r>
            <a:r>
              <a:rPr lang="ko-KR" altLang="en-US" sz="1200" dirty="0">
                <a:ea typeface="굴림" panose="020B0600000101010101" pitchFamily="50" charset="-127"/>
              </a:rPr>
              <a:t>번 </a:t>
            </a:r>
            <a:r>
              <a:rPr lang="en-US" altLang="ko-KR" sz="1200" dirty="0">
                <a:ea typeface="굴림" panose="020B0600000101010101" pitchFamily="50" charset="-127"/>
              </a:rPr>
              <a:t>segment</a:t>
            </a:r>
            <a:r>
              <a:rPr lang="ko-KR" altLang="en-US" sz="1200" dirty="0">
                <a:ea typeface="굴림" panose="020B0600000101010101" pitchFamily="50" charset="-127"/>
              </a:rPr>
              <a:t>에 대한 응답</a:t>
            </a:r>
            <a:r>
              <a:rPr lang="en-US" altLang="ko-KR" sz="1200" dirty="0">
                <a:ea typeface="굴림" panose="020B0600000101010101" pitchFamily="50" charset="-127"/>
              </a:rPr>
              <a:t>, </a:t>
            </a:r>
            <a:r>
              <a:rPr lang="ko-KR" altLang="en-US" sz="1200" dirty="0">
                <a:ea typeface="굴림" panose="020B0600000101010101" pitchFamily="50" charset="-127"/>
              </a:rPr>
              <a:t>두번째 </a:t>
            </a:r>
            <a:r>
              <a:rPr lang="en-US" altLang="ko-KR" sz="1200" dirty="0">
                <a:ea typeface="굴림" panose="020B0600000101010101" pitchFamily="50" charset="-127"/>
              </a:rPr>
              <a:t>ack</a:t>
            </a:r>
            <a:r>
              <a:rPr lang="ko-KR" altLang="en-US" sz="1200" dirty="0">
                <a:ea typeface="굴림" panose="020B0600000101010101" pitchFamily="50" charset="-127"/>
              </a:rPr>
              <a:t>는 </a:t>
            </a:r>
            <a:r>
              <a:rPr lang="en-US" altLang="ko-KR" sz="1200" dirty="0">
                <a:ea typeface="굴림" panose="020B0600000101010101" pitchFamily="50" charset="-127"/>
              </a:rPr>
              <a:t>327,328,329</a:t>
            </a:r>
            <a:r>
              <a:rPr lang="ko-KR" altLang="en-US" sz="1200" dirty="0">
                <a:ea typeface="굴림" panose="020B0600000101010101" pitchFamily="50" charset="-127"/>
              </a:rPr>
              <a:t>번</a:t>
            </a:r>
            <a:r>
              <a:rPr lang="en-US" altLang="ko-KR" sz="1200" dirty="0">
                <a:ea typeface="굴림" panose="020B0600000101010101" pitchFamily="50" charset="-127"/>
              </a:rPr>
              <a:t>, </a:t>
            </a:r>
            <a:r>
              <a:rPr lang="ko-KR" altLang="en-US" sz="1200" dirty="0">
                <a:ea typeface="굴림" panose="020B0600000101010101" pitchFamily="50" charset="-127"/>
              </a:rPr>
              <a:t>세번째 </a:t>
            </a:r>
            <a:r>
              <a:rPr lang="en-US" altLang="ko-KR" sz="1200" dirty="0">
                <a:ea typeface="굴림" panose="020B0600000101010101" pitchFamily="50" charset="-127"/>
              </a:rPr>
              <a:t>ack</a:t>
            </a:r>
            <a:r>
              <a:rPr lang="ko-KR" altLang="en-US" sz="1200" dirty="0">
                <a:ea typeface="굴림" panose="020B0600000101010101" pitchFamily="50" charset="-127"/>
              </a:rPr>
              <a:t>에서 </a:t>
            </a:r>
            <a:r>
              <a:rPr lang="en-US" altLang="ko-KR" sz="1200" dirty="0">
                <a:ea typeface="굴림" panose="020B0600000101010101" pitchFamily="50" charset="-127"/>
              </a:rPr>
              <a:t>330,331</a:t>
            </a:r>
            <a:r>
              <a:rPr lang="ko-KR" altLang="en-US" sz="1200" dirty="0">
                <a:ea typeface="굴림" panose="020B0600000101010101" pitchFamily="50" charset="-127"/>
              </a:rPr>
              <a:t>번에 대한 응답을 포함한다</a:t>
            </a:r>
            <a:r>
              <a:rPr lang="en-US" altLang="ko-KR" sz="1200" dirty="0">
                <a:ea typeface="굴림" panose="020B0600000101010101" pitchFamily="50" charset="-127"/>
              </a:rPr>
              <a:t>.</a:t>
            </a:r>
          </a:p>
        </p:txBody>
      </p:sp>
      <p:pic>
        <p:nvPicPr>
          <p:cNvPr id="2" name="그림 1">
            <a:extLst>
              <a:ext uri="{FF2B5EF4-FFF2-40B4-BE49-F238E27FC236}">
                <a16:creationId xmlns:a16="http://schemas.microsoft.com/office/drawing/2014/main" id="{58E73E74-8DD1-42C9-9A37-11E2187158EB}"/>
              </a:ext>
            </a:extLst>
          </p:cNvPr>
          <p:cNvPicPr>
            <a:picLocks noChangeAspect="1"/>
          </p:cNvPicPr>
          <p:nvPr/>
        </p:nvPicPr>
        <p:blipFill>
          <a:blip r:embed="rId2"/>
          <a:stretch>
            <a:fillRect/>
          </a:stretch>
        </p:blipFill>
        <p:spPr>
          <a:xfrm>
            <a:off x="841828" y="1628964"/>
            <a:ext cx="7649029" cy="759752"/>
          </a:xfrm>
          <a:prstGeom prst="rect">
            <a:avLst/>
          </a:prstGeom>
        </p:spPr>
      </p:pic>
      <p:pic>
        <p:nvPicPr>
          <p:cNvPr id="6" name="그림 5">
            <a:extLst>
              <a:ext uri="{FF2B5EF4-FFF2-40B4-BE49-F238E27FC236}">
                <a16:creationId xmlns:a16="http://schemas.microsoft.com/office/drawing/2014/main" id="{3481DF70-629D-409D-8B3B-25633C6DC38C}"/>
              </a:ext>
            </a:extLst>
          </p:cNvPr>
          <p:cNvPicPr>
            <a:picLocks noChangeAspect="1"/>
          </p:cNvPicPr>
          <p:nvPr/>
        </p:nvPicPr>
        <p:blipFill>
          <a:blip r:embed="rId3"/>
          <a:stretch>
            <a:fillRect/>
          </a:stretch>
        </p:blipFill>
        <p:spPr>
          <a:xfrm>
            <a:off x="841828" y="2405200"/>
            <a:ext cx="7649029" cy="307190"/>
          </a:xfrm>
          <a:prstGeom prst="rect">
            <a:avLst/>
          </a:prstGeom>
        </p:spPr>
      </p:pic>
      <p:sp>
        <p:nvSpPr>
          <p:cNvPr id="7" name="직사각형 6">
            <a:extLst>
              <a:ext uri="{FF2B5EF4-FFF2-40B4-BE49-F238E27FC236}">
                <a16:creationId xmlns:a16="http://schemas.microsoft.com/office/drawing/2014/main" id="{3BFC3C17-3825-4BF4-93C4-0452A95C7429}"/>
              </a:ext>
            </a:extLst>
          </p:cNvPr>
          <p:cNvSpPr/>
          <p:nvPr/>
        </p:nvSpPr>
        <p:spPr>
          <a:xfrm>
            <a:off x="1037769" y="1618527"/>
            <a:ext cx="537029" cy="832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58B832A-0609-41D7-9EC6-A8E7FF39CE1C}"/>
              </a:ext>
            </a:extLst>
          </p:cNvPr>
          <p:cNvSpPr/>
          <p:nvPr/>
        </p:nvSpPr>
        <p:spPr>
          <a:xfrm>
            <a:off x="1037768" y="2405200"/>
            <a:ext cx="616859" cy="307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EE765FB3-E6F8-435B-AB34-B3DC6255DFF3}"/>
              </a:ext>
            </a:extLst>
          </p:cNvPr>
          <p:cNvSpPr/>
          <p:nvPr/>
        </p:nvSpPr>
        <p:spPr>
          <a:xfrm>
            <a:off x="741419" y="2993097"/>
            <a:ext cx="1081450" cy="461665"/>
          </a:xfrm>
          <a:prstGeom prst="rect">
            <a:avLst/>
          </a:prstGeom>
        </p:spPr>
        <p:txBody>
          <a:bodyPr wrap="square">
            <a:spAutoFit/>
          </a:bodyPr>
          <a:lstStyle/>
          <a:p>
            <a:r>
              <a:rPr lang="en-US" altLang="ko-KR" sz="1200" dirty="0">
                <a:ea typeface="굴림" panose="020B0600000101010101" pitchFamily="50" charset="-127"/>
              </a:rPr>
              <a:t>Segment</a:t>
            </a:r>
            <a:r>
              <a:rPr lang="ko-KR" altLang="en-US" sz="1200" dirty="0">
                <a:ea typeface="굴림" panose="020B0600000101010101" pitchFamily="50" charset="-127"/>
              </a:rPr>
              <a:t>를 받은 시간</a:t>
            </a:r>
            <a:endParaRPr lang="en-US" altLang="ko-KR" sz="1200" dirty="0">
              <a:ea typeface="굴림" panose="020B0600000101010101" pitchFamily="50" charset="-127"/>
            </a:endParaRPr>
          </a:p>
        </p:txBody>
      </p:sp>
      <p:cxnSp>
        <p:nvCxnSpPr>
          <p:cNvPr id="9" name="직선 연결선 8">
            <a:extLst>
              <a:ext uri="{FF2B5EF4-FFF2-40B4-BE49-F238E27FC236}">
                <a16:creationId xmlns:a16="http://schemas.microsoft.com/office/drawing/2014/main" id="{4C80A9F5-9350-4689-B95A-CED922E921EC}"/>
              </a:ext>
            </a:extLst>
          </p:cNvPr>
          <p:cNvCxnSpPr>
            <a:stCxn id="11" idx="2"/>
          </p:cNvCxnSpPr>
          <p:nvPr/>
        </p:nvCxnSpPr>
        <p:spPr>
          <a:xfrm flipH="1">
            <a:off x="1306283" y="2712390"/>
            <a:ext cx="39915" cy="108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4E8A2BD8-C56B-414E-9D49-A1E1D43210EB}"/>
              </a:ext>
            </a:extLst>
          </p:cNvPr>
          <p:cNvCxnSpPr>
            <a:endCxn id="7" idx="0"/>
          </p:cNvCxnSpPr>
          <p:nvPr/>
        </p:nvCxnSpPr>
        <p:spPr>
          <a:xfrm>
            <a:off x="1182913" y="1527643"/>
            <a:ext cx="123371" cy="90884"/>
          </a:xfrm>
          <a:prstGeom prst="line">
            <a:avLst/>
          </a:prstGeom>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C3879081-9578-4FAC-A26C-C17B076D7933}"/>
              </a:ext>
            </a:extLst>
          </p:cNvPr>
          <p:cNvPicPr>
            <a:picLocks noChangeAspect="1"/>
          </p:cNvPicPr>
          <p:nvPr/>
        </p:nvPicPr>
        <p:blipFill>
          <a:blip r:embed="rId4"/>
          <a:stretch>
            <a:fillRect/>
          </a:stretch>
        </p:blipFill>
        <p:spPr>
          <a:xfrm>
            <a:off x="621635" y="3509656"/>
            <a:ext cx="2778455" cy="732675"/>
          </a:xfrm>
          <a:prstGeom prst="rect">
            <a:avLst/>
          </a:prstGeom>
        </p:spPr>
      </p:pic>
      <p:pic>
        <p:nvPicPr>
          <p:cNvPr id="8" name="그림 7">
            <a:extLst>
              <a:ext uri="{FF2B5EF4-FFF2-40B4-BE49-F238E27FC236}">
                <a16:creationId xmlns:a16="http://schemas.microsoft.com/office/drawing/2014/main" id="{F667FE4A-1955-41FE-947E-2091A81A25AE}"/>
              </a:ext>
            </a:extLst>
          </p:cNvPr>
          <p:cNvPicPr>
            <a:picLocks noChangeAspect="1"/>
          </p:cNvPicPr>
          <p:nvPr/>
        </p:nvPicPr>
        <p:blipFill>
          <a:blip r:embed="rId5"/>
          <a:stretch>
            <a:fillRect/>
          </a:stretch>
        </p:blipFill>
        <p:spPr>
          <a:xfrm>
            <a:off x="527293" y="2944655"/>
            <a:ext cx="2898079" cy="533214"/>
          </a:xfrm>
          <a:prstGeom prst="rect">
            <a:avLst/>
          </a:prstGeom>
        </p:spPr>
      </p:pic>
      <p:pic>
        <p:nvPicPr>
          <p:cNvPr id="10" name="그림 9">
            <a:extLst>
              <a:ext uri="{FF2B5EF4-FFF2-40B4-BE49-F238E27FC236}">
                <a16:creationId xmlns:a16="http://schemas.microsoft.com/office/drawing/2014/main" id="{B02CADD8-98D4-4342-82A7-584440515869}"/>
              </a:ext>
            </a:extLst>
          </p:cNvPr>
          <p:cNvPicPr>
            <a:picLocks noChangeAspect="1"/>
          </p:cNvPicPr>
          <p:nvPr/>
        </p:nvPicPr>
        <p:blipFill>
          <a:blip r:embed="rId6"/>
          <a:stretch>
            <a:fillRect/>
          </a:stretch>
        </p:blipFill>
        <p:spPr>
          <a:xfrm>
            <a:off x="841827" y="2724381"/>
            <a:ext cx="7749438" cy="177973"/>
          </a:xfrm>
          <a:prstGeom prst="rect">
            <a:avLst/>
          </a:prstGeom>
        </p:spPr>
      </p:pic>
      <p:pic>
        <p:nvPicPr>
          <p:cNvPr id="16" name="그림 15">
            <a:extLst>
              <a:ext uri="{FF2B5EF4-FFF2-40B4-BE49-F238E27FC236}">
                <a16:creationId xmlns:a16="http://schemas.microsoft.com/office/drawing/2014/main" id="{C1DF06F0-993B-4695-AFB6-F7440A8664AC}"/>
              </a:ext>
            </a:extLst>
          </p:cNvPr>
          <p:cNvPicPr>
            <a:picLocks noChangeAspect="1"/>
          </p:cNvPicPr>
          <p:nvPr/>
        </p:nvPicPr>
        <p:blipFill>
          <a:blip r:embed="rId7"/>
          <a:stretch>
            <a:fillRect/>
          </a:stretch>
        </p:blipFill>
        <p:spPr>
          <a:xfrm>
            <a:off x="527293" y="4248974"/>
            <a:ext cx="3820733" cy="549122"/>
          </a:xfrm>
          <a:prstGeom prst="rect">
            <a:avLst/>
          </a:prstGeom>
        </p:spPr>
      </p:pic>
      <p:sp>
        <p:nvSpPr>
          <p:cNvPr id="4" name="직사각형 3">
            <a:extLst>
              <a:ext uri="{FF2B5EF4-FFF2-40B4-BE49-F238E27FC236}">
                <a16:creationId xmlns:a16="http://schemas.microsoft.com/office/drawing/2014/main" id="{A5CE7774-3573-4902-91BB-04BF5A34EF37}"/>
              </a:ext>
            </a:extLst>
          </p:cNvPr>
          <p:cNvSpPr/>
          <p:nvPr/>
        </p:nvSpPr>
        <p:spPr>
          <a:xfrm>
            <a:off x="741419" y="3855837"/>
            <a:ext cx="2898078" cy="1779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4400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13" name="직사각형 12">
            <a:extLst>
              <a:ext uri="{FF2B5EF4-FFF2-40B4-BE49-F238E27FC236}">
                <a16:creationId xmlns:a16="http://schemas.microsoft.com/office/drawing/2014/main" id="{C4B6192C-A2AC-456E-BFFD-519DA66100AF}"/>
              </a:ext>
            </a:extLst>
          </p:cNvPr>
          <p:cNvSpPr/>
          <p:nvPr/>
        </p:nvSpPr>
        <p:spPr>
          <a:xfrm>
            <a:off x="2839131" y="4262183"/>
            <a:ext cx="3166095" cy="461665"/>
          </a:xfrm>
          <a:prstGeom prst="rect">
            <a:avLst/>
          </a:prstGeom>
        </p:spPr>
        <p:txBody>
          <a:bodyPr wrap="square">
            <a:spAutoFit/>
          </a:bodyPr>
          <a:lstStyle/>
          <a:p>
            <a:r>
              <a:rPr lang="ko-KR" altLang="en-US" sz="1200" dirty="0">
                <a:ea typeface="굴림" panose="020B0600000101010101" pitchFamily="50" charset="-127"/>
              </a:rPr>
              <a:t>다음과 같이 </a:t>
            </a:r>
            <a:r>
              <a:rPr lang="en-US" altLang="ko-KR" sz="1200" dirty="0">
                <a:ea typeface="굴림" panose="020B0600000101010101" pitchFamily="50" charset="-127"/>
              </a:rPr>
              <a:t>Wireshark</a:t>
            </a:r>
            <a:r>
              <a:rPr lang="ko-KR" altLang="en-US" sz="1200" dirty="0">
                <a:ea typeface="굴림" panose="020B0600000101010101" pitchFamily="50" charset="-127"/>
              </a:rPr>
              <a:t>에서 제공하는 툴을 이용해서도 </a:t>
            </a:r>
            <a:r>
              <a:rPr lang="en-US" altLang="ko-KR" sz="1200" dirty="0">
                <a:ea typeface="굴림" panose="020B0600000101010101" pitchFamily="50" charset="-127"/>
              </a:rPr>
              <a:t>RRT</a:t>
            </a:r>
            <a:r>
              <a:rPr lang="ko-KR" altLang="en-US" sz="1200" dirty="0">
                <a:ea typeface="굴림" panose="020B0600000101010101" pitchFamily="50" charset="-127"/>
              </a:rPr>
              <a:t>를 확인할 수 있다</a:t>
            </a:r>
            <a:r>
              <a:rPr lang="en-US" altLang="ko-KR" sz="1200" dirty="0">
                <a:ea typeface="굴림" panose="020B0600000101010101" pitchFamily="50" charset="-127"/>
              </a:rPr>
              <a:t>.</a:t>
            </a:r>
          </a:p>
        </p:txBody>
      </p:sp>
      <p:pic>
        <p:nvPicPr>
          <p:cNvPr id="4" name="그림 3">
            <a:extLst>
              <a:ext uri="{FF2B5EF4-FFF2-40B4-BE49-F238E27FC236}">
                <a16:creationId xmlns:a16="http://schemas.microsoft.com/office/drawing/2014/main" id="{D8589FF2-95C6-484F-8AF2-7F43E66CE833}"/>
              </a:ext>
            </a:extLst>
          </p:cNvPr>
          <p:cNvPicPr>
            <a:picLocks noChangeAspect="1"/>
          </p:cNvPicPr>
          <p:nvPr/>
        </p:nvPicPr>
        <p:blipFill>
          <a:blip r:embed="rId2"/>
          <a:stretch>
            <a:fillRect/>
          </a:stretch>
        </p:blipFill>
        <p:spPr>
          <a:xfrm>
            <a:off x="1756319" y="1247711"/>
            <a:ext cx="5123361" cy="2648078"/>
          </a:xfrm>
          <a:prstGeom prst="rect">
            <a:avLst/>
          </a:prstGeom>
        </p:spPr>
      </p:pic>
    </p:spTree>
    <p:extLst>
      <p:ext uri="{BB962C8B-B14F-4D97-AF65-F5344CB8AC3E}">
        <p14:creationId xmlns:p14="http://schemas.microsoft.com/office/powerpoint/2010/main" val="1303208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제목 1">
            <a:extLst>
              <a:ext uri="{FF2B5EF4-FFF2-40B4-BE49-F238E27FC236}">
                <a16:creationId xmlns:a16="http://schemas.microsoft.com/office/drawing/2014/main" id="{20F65B4F-2E45-452B-B078-82ED1866FFA7}"/>
              </a:ext>
            </a:extLst>
          </p:cNvPr>
          <p:cNvSpPr>
            <a:spLocks noGrp="1"/>
          </p:cNvSpPr>
          <p:nvPr>
            <p:ph type="title"/>
          </p:nvPr>
        </p:nvSpPr>
        <p:spPr/>
        <p:txBody>
          <a:bodyPr/>
          <a:lstStyle/>
          <a:p>
            <a:r>
              <a:rPr lang="en-US" altLang="ko-KR" dirty="0"/>
              <a:t>Wireshark_TCP_v6.0</a:t>
            </a:r>
            <a:endParaRPr lang="ko-KR" altLang="en-US" dirty="0"/>
          </a:p>
        </p:txBody>
      </p:sp>
      <p:sp>
        <p:nvSpPr>
          <p:cNvPr id="3" name="내용 개체 틀 2">
            <a:extLst>
              <a:ext uri="{FF2B5EF4-FFF2-40B4-BE49-F238E27FC236}">
                <a16:creationId xmlns:a16="http://schemas.microsoft.com/office/drawing/2014/main" id="{94A28D49-1A11-40B9-977D-291B7D771F90}"/>
              </a:ext>
            </a:extLst>
          </p:cNvPr>
          <p:cNvSpPr>
            <a:spLocks noGrp="1"/>
          </p:cNvSpPr>
          <p:nvPr>
            <p:ph sz="quarter" idx="1"/>
          </p:nvPr>
        </p:nvSpPr>
        <p:spPr>
          <a:xfrm>
            <a:off x="1485900" y="914400"/>
            <a:ext cx="6172200" cy="3702844"/>
          </a:xfrm>
        </p:spPr>
        <p:txBody>
          <a:bodyPr>
            <a:normAutofit fontScale="70000" lnSpcReduction="20000"/>
          </a:bodyPr>
          <a:lstStyle/>
          <a:p>
            <a:pPr>
              <a:lnSpc>
                <a:spcPct val="120000"/>
              </a:lnSpc>
              <a:buFont typeface="Wingdings 3" panose="05040102010807070707" pitchFamily="18" charset="2"/>
              <a:buNone/>
              <a:defRPr/>
            </a:pPr>
            <a:r>
              <a:rPr lang="en-US" altLang="ko-KR" dirty="0"/>
              <a:t>Questions (4/4)</a:t>
            </a:r>
          </a:p>
          <a:p>
            <a:pPr>
              <a:lnSpc>
                <a:spcPct val="120000"/>
              </a:lnSpc>
              <a:defRPr/>
            </a:pPr>
            <a:r>
              <a:rPr lang="en-US" altLang="ko-KR" dirty="0"/>
              <a:t>What is the length of each of the first six TCP segments? </a:t>
            </a:r>
          </a:p>
          <a:p>
            <a:pPr>
              <a:lnSpc>
                <a:spcPct val="120000"/>
              </a:lnSpc>
              <a:defRPr/>
            </a:pPr>
            <a:r>
              <a:rPr lang="en-US" altLang="ko-KR" dirty="0"/>
              <a:t>What is the minimum amount of available buffer space advertised at the received for the entire trace?  Does the lack of receiver buffer space ever throttle(</a:t>
            </a:r>
            <a:r>
              <a:rPr lang="ko-KR" altLang="en-US" sz="1575" dirty="0"/>
              <a:t>차단 혹은 전송 </a:t>
            </a:r>
            <a:r>
              <a:rPr lang="en-US" altLang="ko-KR" sz="1575" dirty="0"/>
              <a:t>rate </a:t>
            </a:r>
            <a:r>
              <a:rPr lang="ko-KR" altLang="en-US" sz="1575" dirty="0"/>
              <a:t>감소</a:t>
            </a:r>
            <a:r>
              <a:rPr lang="en-US" altLang="ko-KR" dirty="0"/>
              <a:t>) the sender? </a:t>
            </a:r>
          </a:p>
          <a:p>
            <a:pPr>
              <a:lnSpc>
                <a:spcPct val="120000"/>
              </a:lnSpc>
              <a:defRPr/>
            </a:pPr>
            <a:r>
              <a:rPr lang="en-US" altLang="ko-KR" dirty="0"/>
              <a:t>Are there any retransmitted segments in the trace file? What did you check for (in the trace) in order to answer this question? </a:t>
            </a:r>
          </a:p>
          <a:p>
            <a:pPr>
              <a:lnSpc>
                <a:spcPct val="120000"/>
              </a:lnSpc>
              <a:defRPr/>
            </a:pPr>
            <a:r>
              <a:rPr lang="en-US" altLang="ko-KR" dirty="0"/>
              <a:t>How much data does the receiver typically acknowledge in an ACK?  Can you identify cases where the receiver is </a:t>
            </a:r>
            <a:r>
              <a:rPr lang="en-US" altLang="ko-KR" dirty="0" err="1"/>
              <a:t>ACKing</a:t>
            </a:r>
            <a:r>
              <a:rPr lang="en-US" altLang="ko-KR" dirty="0"/>
              <a:t> every other received segment (see the table on next page). </a:t>
            </a:r>
          </a:p>
          <a:p>
            <a:pPr>
              <a:lnSpc>
                <a:spcPct val="120000"/>
              </a:lnSpc>
              <a:defRPr/>
            </a:pPr>
            <a:r>
              <a:rPr lang="en-US" altLang="ko-KR" dirty="0"/>
              <a:t>What is the throughput (bytes transferred per unit time) for the TCP connection? Explain how you calculated this value. </a:t>
            </a:r>
          </a:p>
          <a:p>
            <a:pPr>
              <a:lnSpc>
                <a:spcPct val="120000"/>
              </a:lnSpc>
              <a:defRPr/>
            </a:pPr>
            <a:endParaRPr lang="ko-KR"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 name="직사각형 2">
            <a:extLst>
              <a:ext uri="{FF2B5EF4-FFF2-40B4-BE49-F238E27FC236}">
                <a16:creationId xmlns:a16="http://schemas.microsoft.com/office/drawing/2014/main" id="{04F4111A-49FE-46FF-AD14-77D5D05A7EFC}"/>
              </a:ext>
            </a:extLst>
          </p:cNvPr>
          <p:cNvSpPr/>
          <p:nvPr/>
        </p:nvSpPr>
        <p:spPr>
          <a:xfrm>
            <a:off x="1662520" y="1241361"/>
            <a:ext cx="6985953" cy="292068"/>
          </a:xfrm>
          <a:prstGeom prst="rect">
            <a:avLst/>
          </a:prstGeom>
        </p:spPr>
        <p:txBody>
          <a:bodyPr wrap="square">
            <a:spAutoFit/>
          </a:bodyPr>
          <a:lstStyle/>
          <a:p>
            <a:pPr>
              <a:lnSpc>
                <a:spcPct val="120000"/>
              </a:lnSpc>
              <a:defRPr/>
            </a:pPr>
            <a:r>
              <a:rPr lang="en-US" altLang="ko-KR" sz="1200" dirty="0"/>
              <a:t>What is the length of each of the first six TCP segments? </a:t>
            </a:r>
          </a:p>
        </p:txBody>
      </p:sp>
      <p:sp>
        <p:nvSpPr>
          <p:cNvPr id="13" name="직사각형 12">
            <a:extLst>
              <a:ext uri="{FF2B5EF4-FFF2-40B4-BE49-F238E27FC236}">
                <a16:creationId xmlns:a16="http://schemas.microsoft.com/office/drawing/2014/main" id="{C4B6192C-A2AC-456E-BFFD-519DA66100AF}"/>
              </a:ext>
            </a:extLst>
          </p:cNvPr>
          <p:cNvSpPr/>
          <p:nvPr/>
        </p:nvSpPr>
        <p:spPr>
          <a:xfrm>
            <a:off x="1819503" y="3022896"/>
            <a:ext cx="6828970" cy="276999"/>
          </a:xfrm>
          <a:prstGeom prst="rect">
            <a:avLst/>
          </a:prstGeom>
        </p:spPr>
        <p:txBody>
          <a:bodyPr wrap="square">
            <a:spAutoFit/>
          </a:bodyPr>
          <a:lstStyle/>
          <a:p>
            <a:r>
              <a:rPr lang="ko-KR" altLang="en-US" sz="1200" dirty="0">
                <a:ea typeface="굴림" panose="020B0600000101010101" pitchFamily="50" charset="-127"/>
              </a:rPr>
              <a:t>각각 </a:t>
            </a:r>
            <a:r>
              <a:rPr lang="en-US" altLang="ko-KR" sz="1200" dirty="0">
                <a:ea typeface="굴림" panose="020B0600000101010101" pitchFamily="50" charset="-127"/>
              </a:rPr>
              <a:t>6</a:t>
            </a:r>
            <a:r>
              <a:rPr lang="ko-KR" altLang="en-US" sz="1200" dirty="0">
                <a:ea typeface="굴림" panose="020B0600000101010101" pitchFamily="50" charset="-127"/>
              </a:rPr>
              <a:t>개의 </a:t>
            </a:r>
            <a:r>
              <a:rPr lang="en-US" altLang="ko-KR" sz="1200" dirty="0">
                <a:ea typeface="굴림" panose="020B0600000101010101" pitchFamily="50" charset="-127"/>
              </a:rPr>
              <a:t>segment</a:t>
            </a:r>
            <a:r>
              <a:rPr lang="ko-KR" altLang="en-US" sz="1200" dirty="0">
                <a:ea typeface="굴림" panose="020B0600000101010101" pitchFamily="50" charset="-127"/>
              </a:rPr>
              <a:t>의 </a:t>
            </a:r>
            <a:r>
              <a:rPr lang="en-US" altLang="ko-KR" sz="1200" dirty="0">
                <a:ea typeface="굴림" panose="020B0600000101010101" pitchFamily="50" charset="-127"/>
              </a:rPr>
              <a:t>length</a:t>
            </a:r>
            <a:r>
              <a:rPr lang="ko-KR" altLang="en-US" sz="1200" dirty="0">
                <a:ea typeface="굴림" panose="020B0600000101010101" pitchFamily="50" charset="-127"/>
              </a:rPr>
              <a:t>는 </a:t>
            </a:r>
            <a:r>
              <a:rPr lang="en-US" altLang="ko-KR" sz="1200" dirty="0">
                <a:ea typeface="굴림" panose="020B0600000101010101" pitchFamily="50" charset="-127"/>
              </a:rPr>
              <a:t>504,1460,1460,1460,1460,1460</a:t>
            </a:r>
            <a:r>
              <a:rPr lang="ko-KR" altLang="en-US" sz="1200" dirty="0">
                <a:ea typeface="굴림" panose="020B0600000101010101" pitchFamily="50" charset="-127"/>
              </a:rPr>
              <a:t>이다</a:t>
            </a:r>
            <a:r>
              <a:rPr lang="en-US" altLang="ko-KR" sz="1200" dirty="0">
                <a:ea typeface="굴림" panose="020B0600000101010101" pitchFamily="50" charset="-127"/>
              </a:rPr>
              <a:t>.</a:t>
            </a:r>
          </a:p>
        </p:txBody>
      </p:sp>
      <p:pic>
        <p:nvPicPr>
          <p:cNvPr id="2" name="그림 1">
            <a:extLst>
              <a:ext uri="{FF2B5EF4-FFF2-40B4-BE49-F238E27FC236}">
                <a16:creationId xmlns:a16="http://schemas.microsoft.com/office/drawing/2014/main" id="{58E73E74-8DD1-42C9-9A37-11E2187158EB}"/>
              </a:ext>
            </a:extLst>
          </p:cNvPr>
          <p:cNvPicPr>
            <a:picLocks noChangeAspect="1"/>
          </p:cNvPicPr>
          <p:nvPr/>
        </p:nvPicPr>
        <p:blipFill>
          <a:blip r:embed="rId2"/>
          <a:stretch>
            <a:fillRect/>
          </a:stretch>
        </p:blipFill>
        <p:spPr>
          <a:xfrm>
            <a:off x="841828" y="1854137"/>
            <a:ext cx="7649029" cy="759752"/>
          </a:xfrm>
          <a:prstGeom prst="rect">
            <a:avLst/>
          </a:prstGeom>
        </p:spPr>
      </p:pic>
    </p:spTree>
    <p:extLst>
      <p:ext uri="{BB962C8B-B14F-4D97-AF65-F5344CB8AC3E}">
        <p14:creationId xmlns:p14="http://schemas.microsoft.com/office/powerpoint/2010/main" val="266802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 name="직사각형 2">
            <a:extLst>
              <a:ext uri="{FF2B5EF4-FFF2-40B4-BE49-F238E27FC236}">
                <a16:creationId xmlns:a16="http://schemas.microsoft.com/office/drawing/2014/main" id="{04F4111A-49FE-46FF-AD14-77D5D05A7EFC}"/>
              </a:ext>
            </a:extLst>
          </p:cNvPr>
          <p:cNvSpPr/>
          <p:nvPr/>
        </p:nvSpPr>
        <p:spPr>
          <a:xfrm>
            <a:off x="1151515" y="742818"/>
            <a:ext cx="6985953" cy="735266"/>
          </a:xfrm>
          <a:prstGeom prst="rect">
            <a:avLst/>
          </a:prstGeom>
        </p:spPr>
        <p:txBody>
          <a:bodyPr wrap="square">
            <a:spAutoFit/>
          </a:bodyPr>
          <a:lstStyle/>
          <a:p>
            <a:pPr>
              <a:lnSpc>
                <a:spcPct val="120000"/>
              </a:lnSpc>
              <a:defRPr/>
            </a:pPr>
            <a:endParaRPr lang="en-US" altLang="ko-KR" sz="1200" dirty="0"/>
          </a:p>
          <a:p>
            <a:pPr>
              <a:lnSpc>
                <a:spcPct val="120000"/>
              </a:lnSpc>
              <a:defRPr/>
            </a:pPr>
            <a:r>
              <a:rPr lang="en-US" altLang="ko-KR" sz="1200" dirty="0"/>
              <a:t>What is the minimum amount of available buffer space advertised at the received for the entire trace?  Does the lack of receiver buffer space ever throttle(</a:t>
            </a:r>
            <a:r>
              <a:rPr lang="ko-KR" altLang="en-US" sz="1200" dirty="0"/>
              <a:t>차단 혹은 전송 </a:t>
            </a:r>
            <a:r>
              <a:rPr lang="en-US" altLang="ko-KR" sz="1200" dirty="0"/>
              <a:t>rate </a:t>
            </a:r>
            <a:r>
              <a:rPr lang="ko-KR" altLang="en-US" sz="1200" dirty="0"/>
              <a:t>감소</a:t>
            </a:r>
            <a:r>
              <a:rPr lang="en-US" altLang="ko-KR" sz="1200" dirty="0"/>
              <a:t>) the sender? </a:t>
            </a:r>
          </a:p>
        </p:txBody>
      </p:sp>
      <p:sp>
        <p:nvSpPr>
          <p:cNvPr id="10" name="직사각형 9">
            <a:extLst>
              <a:ext uri="{FF2B5EF4-FFF2-40B4-BE49-F238E27FC236}">
                <a16:creationId xmlns:a16="http://schemas.microsoft.com/office/drawing/2014/main" id="{1B47A6EC-3E40-4784-AACE-ABFE29BFD6F5}"/>
              </a:ext>
            </a:extLst>
          </p:cNvPr>
          <p:cNvSpPr/>
          <p:nvPr/>
        </p:nvSpPr>
        <p:spPr>
          <a:xfrm>
            <a:off x="4849346" y="3425972"/>
            <a:ext cx="2949079" cy="1200329"/>
          </a:xfrm>
          <a:prstGeom prst="rect">
            <a:avLst/>
          </a:prstGeom>
        </p:spPr>
        <p:txBody>
          <a:bodyPr wrap="square">
            <a:spAutoFit/>
          </a:bodyPr>
          <a:lstStyle/>
          <a:p>
            <a:r>
              <a:rPr lang="ko-KR" altLang="en-US" sz="1200" dirty="0">
                <a:ea typeface="굴림" panose="020B0600000101010101" pitchFamily="50" charset="-127"/>
              </a:rPr>
              <a:t>할당되는 버퍼 사이즈</a:t>
            </a:r>
            <a:r>
              <a:rPr lang="en-US" altLang="ko-KR" sz="1200" dirty="0">
                <a:ea typeface="굴림" panose="020B0600000101010101" pitchFamily="50" charset="-127"/>
              </a:rPr>
              <a:t>, </a:t>
            </a:r>
            <a:r>
              <a:rPr lang="ko-KR" altLang="en-US" sz="1200" dirty="0">
                <a:ea typeface="굴림" panose="020B0600000101010101" pitchFamily="50" charset="-127"/>
              </a:rPr>
              <a:t>즉 </a:t>
            </a:r>
            <a:r>
              <a:rPr lang="en-US" altLang="ko-KR" sz="1200" dirty="0">
                <a:ea typeface="굴림" panose="020B0600000101010101" pitchFamily="50" charset="-127"/>
              </a:rPr>
              <a:t>Window size</a:t>
            </a:r>
            <a:r>
              <a:rPr lang="ko-KR" altLang="en-US" sz="1200" dirty="0">
                <a:ea typeface="굴림" panose="020B0600000101010101" pitchFamily="50" charset="-127"/>
              </a:rPr>
              <a:t>는 계속해서 증가하는 추세이다</a:t>
            </a:r>
            <a:r>
              <a:rPr lang="en-US" altLang="ko-KR" sz="1200" dirty="0">
                <a:ea typeface="굴림" panose="020B0600000101010101" pitchFamily="50" charset="-127"/>
              </a:rPr>
              <a:t>. </a:t>
            </a:r>
            <a:r>
              <a:rPr lang="ko-KR" altLang="en-US" sz="1200" dirty="0">
                <a:ea typeface="굴림" panose="020B0600000101010101" pitchFamily="50" charset="-127"/>
              </a:rPr>
              <a:t>즉 </a:t>
            </a:r>
            <a:r>
              <a:rPr lang="en-US" altLang="ko-KR" sz="1200" dirty="0">
                <a:ea typeface="굴림" panose="020B0600000101010101" pitchFamily="50" charset="-127"/>
              </a:rPr>
              <a:t>Congestion</a:t>
            </a:r>
            <a:r>
              <a:rPr lang="ko-KR" altLang="en-US" sz="1200" dirty="0">
                <a:ea typeface="굴림" panose="020B0600000101010101" pitchFamily="50" charset="-127"/>
              </a:rPr>
              <a:t>이나 </a:t>
            </a:r>
            <a:r>
              <a:rPr lang="en-US" altLang="ko-KR" sz="1200" dirty="0">
                <a:ea typeface="굴림" panose="020B0600000101010101" pitchFamily="50" charset="-127"/>
              </a:rPr>
              <a:t>Flow Control</a:t>
            </a:r>
            <a:r>
              <a:rPr lang="ko-KR" altLang="en-US" sz="1200" dirty="0">
                <a:ea typeface="굴림" panose="020B0600000101010101" pitchFamily="50" charset="-127"/>
              </a:rPr>
              <a:t>을 할 필요가 거의 없다는 것을 의미하고 </a:t>
            </a:r>
            <a:r>
              <a:rPr lang="en-US" altLang="ko-KR" sz="1200" dirty="0">
                <a:ea typeface="굴림" panose="020B0600000101010101" pitchFamily="50" charset="-127"/>
              </a:rPr>
              <a:t>lost</a:t>
            </a:r>
            <a:r>
              <a:rPr lang="ko-KR" altLang="en-US" sz="1200" dirty="0">
                <a:ea typeface="굴림" panose="020B0600000101010101" pitchFamily="50" charset="-127"/>
              </a:rPr>
              <a:t>된 패킷도 존재하지 않았다</a:t>
            </a:r>
            <a:r>
              <a:rPr lang="en-US" altLang="ko-KR" sz="1200" dirty="0">
                <a:ea typeface="굴림" panose="020B0600000101010101" pitchFamily="50" charset="-127"/>
              </a:rPr>
              <a:t>. </a:t>
            </a:r>
            <a:r>
              <a:rPr lang="ko-KR" altLang="en-US" sz="1200" dirty="0">
                <a:ea typeface="굴림" panose="020B0600000101010101" pitchFamily="50" charset="-127"/>
              </a:rPr>
              <a:t>최소 </a:t>
            </a:r>
            <a:r>
              <a:rPr lang="en-US" altLang="ko-KR" sz="1200" dirty="0">
                <a:ea typeface="굴림" panose="020B0600000101010101" pitchFamily="50" charset="-127"/>
              </a:rPr>
              <a:t>Window size </a:t>
            </a:r>
            <a:r>
              <a:rPr lang="ko-KR" altLang="en-US" sz="1200" dirty="0">
                <a:ea typeface="굴림" panose="020B0600000101010101" pitchFamily="50" charset="-127"/>
              </a:rPr>
              <a:t>크기는 </a:t>
            </a:r>
            <a:r>
              <a:rPr lang="en-US" altLang="ko-KR" sz="1200" dirty="0">
                <a:ea typeface="굴림" panose="020B0600000101010101" pitchFamily="50" charset="-127"/>
              </a:rPr>
              <a:t>29200</a:t>
            </a:r>
            <a:r>
              <a:rPr lang="ko-KR" altLang="en-US" sz="1200" dirty="0">
                <a:ea typeface="굴림" panose="020B0600000101010101" pitchFamily="50" charset="-127"/>
              </a:rPr>
              <a:t>이었다</a:t>
            </a:r>
            <a:r>
              <a:rPr lang="en-US" altLang="ko-KR" sz="1200" dirty="0">
                <a:ea typeface="굴림" panose="020B0600000101010101" pitchFamily="50" charset="-127"/>
              </a:rPr>
              <a:t>.</a:t>
            </a:r>
          </a:p>
        </p:txBody>
      </p:sp>
      <p:pic>
        <p:nvPicPr>
          <p:cNvPr id="8" name="그림 7">
            <a:extLst>
              <a:ext uri="{FF2B5EF4-FFF2-40B4-BE49-F238E27FC236}">
                <a16:creationId xmlns:a16="http://schemas.microsoft.com/office/drawing/2014/main" id="{4FD04FE7-5C88-4AEF-B07C-0474CA0AE7B0}"/>
              </a:ext>
            </a:extLst>
          </p:cNvPr>
          <p:cNvPicPr>
            <a:picLocks noChangeAspect="1"/>
          </p:cNvPicPr>
          <p:nvPr/>
        </p:nvPicPr>
        <p:blipFill>
          <a:blip r:embed="rId2"/>
          <a:stretch>
            <a:fillRect/>
          </a:stretch>
        </p:blipFill>
        <p:spPr>
          <a:xfrm>
            <a:off x="789362" y="1960509"/>
            <a:ext cx="7252898" cy="720406"/>
          </a:xfrm>
          <a:prstGeom prst="rect">
            <a:avLst/>
          </a:prstGeom>
        </p:spPr>
      </p:pic>
      <p:pic>
        <p:nvPicPr>
          <p:cNvPr id="9" name="그림 8">
            <a:extLst>
              <a:ext uri="{FF2B5EF4-FFF2-40B4-BE49-F238E27FC236}">
                <a16:creationId xmlns:a16="http://schemas.microsoft.com/office/drawing/2014/main" id="{281A1A30-0400-480B-BA31-D9BF68E67CAC}"/>
              </a:ext>
            </a:extLst>
          </p:cNvPr>
          <p:cNvPicPr>
            <a:picLocks noChangeAspect="1"/>
          </p:cNvPicPr>
          <p:nvPr/>
        </p:nvPicPr>
        <p:blipFill>
          <a:blip r:embed="rId3"/>
          <a:stretch>
            <a:fillRect/>
          </a:stretch>
        </p:blipFill>
        <p:spPr>
          <a:xfrm>
            <a:off x="789361" y="2677297"/>
            <a:ext cx="7252897" cy="291281"/>
          </a:xfrm>
          <a:prstGeom prst="rect">
            <a:avLst/>
          </a:prstGeom>
        </p:spPr>
      </p:pic>
      <p:sp>
        <p:nvSpPr>
          <p:cNvPr id="11" name="직사각형 10">
            <a:extLst>
              <a:ext uri="{FF2B5EF4-FFF2-40B4-BE49-F238E27FC236}">
                <a16:creationId xmlns:a16="http://schemas.microsoft.com/office/drawing/2014/main" id="{3C5DEA90-60DE-4DC2-94E5-5D14758D5A04}"/>
              </a:ext>
            </a:extLst>
          </p:cNvPr>
          <p:cNvSpPr/>
          <p:nvPr/>
        </p:nvSpPr>
        <p:spPr>
          <a:xfrm>
            <a:off x="985303" y="1950072"/>
            <a:ext cx="375343" cy="4669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3AABB7B-5F37-4B35-8CAD-D169F553F024}"/>
              </a:ext>
            </a:extLst>
          </p:cNvPr>
          <p:cNvSpPr/>
          <p:nvPr/>
        </p:nvSpPr>
        <p:spPr>
          <a:xfrm>
            <a:off x="985303" y="2736745"/>
            <a:ext cx="431138" cy="1723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F9507554-C86B-49EE-807E-08D6C9243F15}"/>
              </a:ext>
            </a:extLst>
          </p:cNvPr>
          <p:cNvCxnSpPr>
            <a:stCxn id="12" idx="2"/>
          </p:cNvCxnSpPr>
          <p:nvPr/>
        </p:nvCxnSpPr>
        <p:spPr>
          <a:xfrm>
            <a:off x="1200872" y="2909132"/>
            <a:ext cx="52946" cy="243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C89AEFAC-5A3D-4FA4-BB11-637D3D4C96A9}"/>
              </a:ext>
            </a:extLst>
          </p:cNvPr>
          <p:cNvCxnSpPr>
            <a:endCxn id="11" idx="0"/>
          </p:cNvCxnSpPr>
          <p:nvPr/>
        </p:nvCxnSpPr>
        <p:spPr>
          <a:xfrm>
            <a:off x="1130447" y="1859188"/>
            <a:ext cx="42528" cy="90884"/>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140FBD48-89B0-4B96-9724-D803C53EE637}"/>
              </a:ext>
            </a:extLst>
          </p:cNvPr>
          <p:cNvPicPr>
            <a:picLocks noChangeAspect="1"/>
          </p:cNvPicPr>
          <p:nvPr/>
        </p:nvPicPr>
        <p:blipFill>
          <a:blip r:embed="rId4"/>
          <a:stretch>
            <a:fillRect/>
          </a:stretch>
        </p:blipFill>
        <p:spPr>
          <a:xfrm>
            <a:off x="789361" y="2989286"/>
            <a:ext cx="7348107" cy="168756"/>
          </a:xfrm>
          <a:prstGeom prst="rect">
            <a:avLst/>
          </a:prstGeom>
        </p:spPr>
      </p:pic>
      <p:pic>
        <p:nvPicPr>
          <p:cNvPr id="16" name="그림 15">
            <a:extLst>
              <a:ext uri="{FF2B5EF4-FFF2-40B4-BE49-F238E27FC236}">
                <a16:creationId xmlns:a16="http://schemas.microsoft.com/office/drawing/2014/main" id="{3A1C0755-1A4D-4449-BC43-CF25E0F78F56}"/>
              </a:ext>
            </a:extLst>
          </p:cNvPr>
          <p:cNvPicPr>
            <a:picLocks noChangeAspect="1"/>
          </p:cNvPicPr>
          <p:nvPr/>
        </p:nvPicPr>
        <p:blipFill>
          <a:blip r:embed="rId5"/>
          <a:stretch>
            <a:fillRect/>
          </a:stretch>
        </p:blipFill>
        <p:spPr>
          <a:xfrm>
            <a:off x="745578" y="1594026"/>
            <a:ext cx="7340463" cy="493547"/>
          </a:xfrm>
          <a:prstGeom prst="rect">
            <a:avLst/>
          </a:prstGeom>
        </p:spPr>
      </p:pic>
      <p:pic>
        <p:nvPicPr>
          <p:cNvPr id="2" name="그림 1">
            <a:extLst>
              <a:ext uri="{FF2B5EF4-FFF2-40B4-BE49-F238E27FC236}">
                <a16:creationId xmlns:a16="http://schemas.microsoft.com/office/drawing/2014/main" id="{5C04EB17-DC88-42B8-93EB-EF6C62A36D2F}"/>
              </a:ext>
            </a:extLst>
          </p:cNvPr>
          <p:cNvPicPr>
            <a:picLocks noChangeAspect="1"/>
          </p:cNvPicPr>
          <p:nvPr/>
        </p:nvPicPr>
        <p:blipFill>
          <a:blip r:embed="rId6"/>
          <a:stretch>
            <a:fillRect/>
          </a:stretch>
        </p:blipFill>
        <p:spPr>
          <a:xfrm>
            <a:off x="622068" y="2571750"/>
            <a:ext cx="3282870" cy="2203562"/>
          </a:xfrm>
          <a:prstGeom prst="rect">
            <a:avLst/>
          </a:prstGeom>
        </p:spPr>
      </p:pic>
    </p:spTree>
    <p:extLst>
      <p:ext uri="{BB962C8B-B14F-4D97-AF65-F5344CB8AC3E}">
        <p14:creationId xmlns:p14="http://schemas.microsoft.com/office/powerpoint/2010/main" val="2518363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 name="직사각형 2">
            <a:extLst>
              <a:ext uri="{FF2B5EF4-FFF2-40B4-BE49-F238E27FC236}">
                <a16:creationId xmlns:a16="http://schemas.microsoft.com/office/drawing/2014/main" id="{04F4111A-49FE-46FF-AD14-77D5D05A7EFC}"/>
              </a:ext>
            </a:extLst>
          </p:cNvPr>
          <p:cNvSpPr/>
          <p:nvPr/>
        </p:nvSpPr>
        <p:spPr>
          <a:xfrm>
            <a:off x="1151515" y="742818"/>
            <a:ext cx="6985953" cy="735266"/>
          </a:xfrm>
          <a:prstGeom prst="rect">
            <a:avLst/>
          </a:prstGeom>
        </p:spPr>
        <p:txBody>
          <a:bodyPr wrap="square">
            <a:spAutoFit/>
          </a:bodyPr>
          <a:lstStyle/>
          <a:p>
            <a:pPr>
              <a:lnSpc>
                <a:spcPct val="120000"/>
              </a:lnSpc>
              <a:defRPr/>
            </a:pPr>
            <a:endParaRPr lang="en-US" altLang="ko-KR" sz="1200" dirty="0"/>
          </a:p>
          <a:p>
            <a:pPr>
              <a:lnSpc>
                <a:spcPct val="120000"/>
              </a:lnSpc>
              <a:defRPr/>
            </a:pPr>
            <a:r>
              <a:rPr lang="en-US" altLang="ko-KR" sz="1200" dirty="0"/>
              <a:t>Are there any retransmitted segments in the trace file? What did you check for (in the trace) in order to answer this question? </a:t>
            </a:r>
          </a:p>
        </p:txBody>
      </p:sp>
      <p:sp>
        <p:nvSpPr>
          <p:cNvPr id="13" name="직사각형 12">
            <a:extLst>
              <a:ext uri="{FF2B5EF4-FFF2-40B4-BE49-F238E27FC236}">
                <a16:creationId xmlns:a16="http://schemas.microsoft.com/office/drawing/2014/main" id="{C4B6192C-A2AC-456E-BFFD-519DA66100AF}"/>
              </a:ext>
            </a:extLst>
          </p:cNvPr>
          <p:cNvSpPr/>
          <p:nvPr/>
        </p:nvSpPr>
        <p:spPr>
          <a:xfrm>
            <a:off x="5639184" y="3778485"/>
            <a:ext cx="2949079" cy="830997"/>
          </a:xfrm>
          <a:prstGeom prst="rect">
            <a:avLst/>
          </a:prstGeom>
        </p:spPr>
        <p:txBody>
          <a:bodyPr wrap="square">
            <a:spAutoFit/>
          </a:bodyPr>
          <a:lstStyle/>
          <a:p>
            <a:r>
              <a:rPr lang="ko-KR" altLang="en-US" sz="1200" dirty="0">
                <a:ea typeface="굴림" panose="020B0600000101010101" pitchFamily="50" charset="-127"/>
              </a:rPr>
              <a:t>다음을 확인하면 재전송되는 </a:t>
            </a:r>
            <a:r>
              <a:rPr lang="en-US" altLang="ko-KR" sz="1200" dirty="0">
                <a:ea typeface="굴림" panose="020B0600000101010101" pitchFamily="50" charset="-127"/>
              </a:rPr>
              <a:t>segment</a:t>
            </a:r>
            <a:r>
              <a:rPr lang="ko-KR" altLang="en-US" sz="1200" dirty="0">
                <a:ea typeface="굴림" panose="020B0600000101010101" pitchFamily="50" charset="-127"/>
              </a:rPr>
              <a:t>가 하나도 없는 것을 확인할 수 있다</a:t>
            </a:r>
            <a:r>
              <a:rPr lang="en-US" altLang="ko-KR" sz="1200" dirty="0">
                <a:ea typeface="굴림" panose="020B0600000101010101" pitchFamily="50" charset="-127"/>
              </a:rPr>
              <a:t>. </a:t>
            </a:r>
            <a:r>
              <a:rPr lang="ko-KR" altLang="en-US" sz="1200" dirty="0">
                <a:ea typeface="굴림" panose="020B0600000101010101" pitchFamily="50" charset="-127"/>
              </a:rPr>
              <a:t>전송률이 계속해서 올라가는 것을 확인할 수 있다</a:t>
            </a:r>
            <a:r>
              <a:rPr lang="en-US" altLang="ko-KR" sz="1200" dirty="0">
                <a:ea typeface="굴림" panose="020B0600000101010101" pitchFamily="50" charset="-127"/>
              </a:rPr>
              <a:t>.</a:t>
            </a:r>
          </a:p>
        </p:txBody>
      </p:sp>
      <p:pic>
        <p:nvPicPr>
          <p:cNvPr id="7" name="그림 6">
            <a:extLst>
              <a:ext uri="{FF2B5EF4-FFF2-40B4-BE49-F238E27FC236}">
                <a16:creationId xmlns:a16="http://schemas.microsoft.com/office/drawing/2014/main" id="{9D961F77-D499-4B71-93C9-775F6C9A98FB}"/>
              </a:ext>
            </a:extLst>
          </p:cNvPr>
          <p:cNvPicPr>
            <a:picLocks noChangeAspect="1"/>
          </p:cNvPicPr>
          <p:nvPr/>
        </p:nvPicPr>
        <p:blipFill>
          <a:blip r:embed="rId2"/>
          <a:stretch>
            <a:fillRect/>
          </a:stretch>
        </p:blipFill>
        <p:spPr>
          <a:xfrm>
            <a:off x="555737" y="3070765"/>
            <a:ext cx="4241234" cy="1813101"/>
          </a:xfrm>
          <a:prstGeom prst="rect">
            <a:avLst/>
          </a:prstGeom>
        </p:spPr>
      </p:pic>
      <p:pic>
        <p:nvPicPr>
          <p:cNvPr id="8" name="그림 7">
            <a:extLst>
              <a:ext uri="{FF2B5EF4-FFF2-40B4-BE49-F238E27FC236}">
                <a16:creationId xmlns:a16="http://schemas.microsoft.com/office/drawing/2014/main" id="{DED179D4-05EF-4BC3-B1C6-02B198FC8AA8}"/>
              </a:ext>
            </a:extLst>
          </p:cNvPr>
          <p:cNvPicPr>
            <a:picLocks noChangeAspect="1"/>
          </p:cNvPicPr>
          <p:nvPr/>
        </p:nvPicPr>
        <p:blipFill>
          <a:blip r:embed="rId3"/>
          <a:stretch>
            <a:fillRect/>
          </a:stretch>
        </p:blipFill>
        <p:spPr>
          <a:xfrm>
            <a:off x="992403" y="1539004"/>
            <a:ext cx="6054284" cy="1470840"/>
          </a:xfrm>
          <a:prstGeom prst="rect">
            <a:avLst/>
          </a:prstGeom>
        </p:spPr>
      </p:pic>
    </p:spTree>
    <p:extLst>
      <p:ext uri="{BB962C8B-B14F-4D97-AF65-F5344CB8AC3E}">
        <p14:creationId xmlns:p14="http://schemas.microsoft.com/office/powerpoint/2010/main" val="2204756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 name="직사각형 2">
            <a:extLst>
              <a:ext uri="{FF2B5EF4-FFF2-40B4-BE49-F238E27FC236}">
                <a16:creationId xmlns:a16="http://schemas.microsoft.com/office/drawing/2014/main" id="{04F4111A-49FE-46FF-AD14-77D5D05A7EFC}"/>
              </a:ext>
            </a:extLst>
          </p:cNvPr>
          <p:cNvSpPr/>
          <p:nvPr/>
        </p:nvSpPr>
        <p:spPr>
          <a:xfrm>
            <a:off x="1151515" y="742818"/>
            <a:ext cx="6985953" cy="735266"/>
          </a:xfrm>
          <a:prstGeom prst="rect">
            <a:avLst/>
          </a:prstGeom>
        </p:spPr>
        <p:txBody>
          <a:bodyPr wrap="square">
            <a:spAutoFit/>
          </a:bodyPr>
          <a:lstStyle/>
          <a:p>
            <a:pPr>
              <a:lnSpc>
                <a:spcPct val="120000"/>
              </a:lnSpc>
              <a:defRPr/>
            </a:pPr>
            <a:endParaRPr lang="en-US" altLang="ko-KR" sz="1200" dirty="0"/>
          </a:p>
          <a:p>
            <a:pPr>
              <a:lnSpc>
                <a:spcPct val="120000"/>
              </a:lnSpc>
              <a:defRPr/>
            </a:pPr>
            <a:r>
              <a:rPr lang="en-US" altLang="ko-KR" sz="1200" dirty="0"/>
              <a:t>What is the minimum amount of available buffer space advertised at the received for the entire trace?  Does the lack of receiver buffer space ever throttle(</a:t>
            </a:r>
            <a:r>
              <a:rPr lang="ko-KR" altLang="en-US" sz="1200" dirty="0"/>
              <a:t>차단 혹은 전송 </a:t>
            </a:r>
            <a:r>
              <a:rPr lang="en-US" altLang="ko-KR" sz="1200" dirty="0"/>
              <a:t>rate </a:t>
            </a:r>
            <a:r>
              <a:rPr lang="ko-KR" altLang="en-US" sz="1200" dirty="0"/>
              <a:t>감소</a:t>
            </a:r>
            <a:r>
              <a:rPr lang="en-US" altLang="ko-KR" sz="1200" dirty="0"/>
              <a:t>) the sender? </a:t>
            </a:r>
          </a:p>
        </p:txBody>
      </p:sp>
      <p:sp>
        <p:nvSpPr>
          <p:cNvPr id="10" name="직사각형 9">
            <a:extLst>
              <a:ext uri="{FF2B5EF4-FFF2-40B4-BE49-F238E27FC236}">
                <a16:creationId xmlns:a16="http://schemas.microsoft.com/office/drawing/2014/main" id="{1B47A6EC-3E40-4784-AACE-ABFE29BFD6F5}"/>
              </a:ext>
            </a:extLst>
          </p:cNvPr>
          <p:cNvSpPr/>
          <p:nvPr/>
        </p:nvSpPr>
        <p:spPr>
          <a:xfrm>
            <a:off x="929548" y="1568663"/>
            <a:ext cx="6985953" cy="461665"/>
          </a:xfrm>
          <a:prstGeom prst="rect">
            <a:avLst/>
          </a:prstGeom>
        </p:spPr>
        <p:txBody>
          <a:bodyPr wrap="square">
            <a:spAutoFit/>
          </a:bodyPr>
          <a:lstStyle/>
          <a:p>
            <a:r>
              <a:rPr lang="ko-KR" altLang="en-US" sz="1200" dirty="0">
                <a:ea typeface="굴림" panose="020B0600000101010101" pitchFamily="50" charset="-127"/>
              </a:rPr>
              <a:t>앞의 결과는 </a:t>
            </a:r>
            <a:r>
              <a:rPr lang="en-US" altLang="ko-KR" sz="1200" dirty="0">
                <a:ea typeface="굴림" panose="020B0600000101010101" pitchFamily="50" charset="-127"/>
              </a:rPr>
              <a:t>congestion</a:t>
            </a:r>
            <a:r>
              <a:rPr lang="ko-KR" altLang="en-US" sz="1200" dirty="0">
                <a:ea typeface="굴림" panose="020B0600000101010101" pitchFamily="50" charset="-127"/>
              </a:rPr>
              <a:t>과 </a:t>
            </a:r>
            <a:r>
              <a:rPr lang="en-US" altLang="ko-KR" sz="1200" dirty="0">
                <a:ea typeface="굴림" panose="020B0600000101010101" pitchFamily="50" charset="-127"/>
              </a:rPr>
              <a:t>flow control</a:t>
            </a:r>
            <a:r>
              <a:rPr lang="ko-KR" altLang="en-US" sz="1200" dirty="0">
                <a:ea typeface="굴림" panose="020B0600000101010101" pitchFamily="50" charset="-127"/>
              </a:rPr>
              <a:t>을 하는 과정을 관찰이 힘들어 가이아 서버에 큰 파일을 업로드 하였다</a:t>
            </a:r>
            <a:r>
              <a:rPr lang="en-US" altLang="ko-KR" sz="1200" dirty="0">
                <a:ea typeface="굴림" panose="020B0600000101010101" pitchFamily="50" charset="-127"/>
              </a:rPr>
              <a:t>.</a:t>
            </a:r>
          </a:p>
        </p:txBody>
      </p:sp>
      <p:pic>
        <p:nvPicPr>
          <p:cNvPr id="4" name="그림 3">
            <a:extLst>
              <a:ext uri="{FF2B5EF4-FFF2-40B4-BE49-F238E27FC236}">
                <a16:creationId xmlns:a16="http://schemas.microsoft.com/office/drawing/2014/main" id="{EE106D91-5B83-4BA4-BB7E-A712D2A5F00A}"/>
              </a:ext>
            </a:extLst>
          </p:cNvPr>
          <p:cNvPicPr>
            <a:picLocks noChangeAspect="1"/>
          </p:cNvPicPr>
          <p:nvPr/>
        </p:nvPicPr>
        <p:blipFill>
          <a:blip r:embed="rId2"/>
          <a:stretch>
            <a:fillRect/>
          </a:stretch>
        </p:blipFill>
        <p:spPr>
          <a:xfrm>
            <a:off x="554636" y="2120907"/>
            <a:ext cx="3207895" cy="2409009"/>
          </a:xfrm>
          <a:prstGeom prst="rect">
            <a:avLst/>
          </a:prstGeom>
        </p:spPr>
      </p:pic>
      <p:sp>
        <p:nvSpPr>
          <p:cNvPr id="17" name="직사각형 16">
            <a:extLst>
              <a:ext uri="{FF2B5EF4-FFF2-40B4-BE49-F238E27FC236}">
                <a16:creationId xmlns:a16="http://schemas.microsoft.com/office/drawing/2014/main" id="{EFC24EC8-9226-4139-A4E6-D1C219FF6AB4}"/>
              </a:ext>
            </a:extLst>
          </p:cNvPr>
          <p:cNvSpPr/>
          <p:nvPr/>
        </p:nvSpPr>
        <p:spPr>
          <a:xfrm>
            <a:off x="4339681" y="2120907"/>
            <a:ext cx="4099781" cy="1384995"/>
          </a:xfrm>
          <a:prstGeom prst="rect">
            <a:avLst/>
          </a:prstGeom>
        </p:spPr>
        <p:txBody>
          <a:bodyPr wrap="square">
            <a:spAutoFit/>
          </a:bodyPr>
          <a:lstStyle/>
          <a:p>
            <a:r>
              <a:rPr lang="ko-KR" altLang="en-US" sz="1200" dirty="0">
                <a:ea typeface="굴림" panose="020B0600000101010101" pitchFamily="50" charset="-127"/>
              </a:rPr>
              <a:t>할당되는 버퍼 사이즈</a:t>
            </a:r>
            <a:r>
              <a:rPr lang="en-US" altLang="ko-KR" sz="1200" dirty="0">
                <a:ea typeface="굴림" panose="020B0600000101010101" pitchFamily="50" charset="-127"/>
              </a:rPr>
              <a:t>, </a:t>
            </a:r>
            <a:r>
              <a:rPr lang="ko-KR" altLang="en-US" sz="1200" dirty="0">
                <a:ea typeface="굴림" panose="020B0600000101010101" pitchFamily="50" charset="-127"/>
              </a:rPr>
              <a:t>즉 </a:t>
            </a:r>
            <a:r>
              <a:rPr lang="en-US" altLang="ko-KR" sz="1200" dirty="0">
                <a:ea typeface="굴림" panose="020B0600000101010101" pitchFamily="50" charset="-127"/>
              </a:rPr>
              <a:t>Window size</a:t>
            </a:r>
            <a:r>
              <a:rPr lang="ko-KR" altLang="en-US" sz="1200" dirty="0">
                <a:ea typeface="굴림" panose="020B0600000101010101" pitchFamily="50" charset="-127"/>
              </a:rPr>
              <a:t>가 계속해서 조절되고 있다</a:t>
            </a:r>
            <a:r>
              <a:rPr lang="en-US" altLang="ko-KR" sz="1200" dirty="0">
                <a:ea typeface="굴림" panose="020B0600000101010101" pitchFamily="50" charset="-127"/>
              </a:rPr>
              <a:t>. Congestion</a:t>
            </a:r>
            <a:r>
              <a:rPr lang="ko-KR" altLang="en-US" sz="1200" dirty="0">
                <a:ea typeface="굴림" panose="020B0600000101010101" pitchFamily="50" charset="-127"/>
              </a:rPr>
              <a:t>이나 </a:t>
            </a:r>
            <a:r>
              <a:rPr lang="en-US" altLang="ko-KR" sz="1200" dirty="0">
                <a:ea typeface="굴림" panose="020B0600000101010101" pitchFamily="50" charset="-127"/>
              </a:rPr>
              <a:t>flow control</a:t>
            </a:r>
            <a:r>
              <a:rPr lang="ko-KR" altLang="en-US" sz="1200" dirty="0">
                <a:ea typeface="굴림" panose="020B0600000101010101" pitchFamily="50" charset="-127"/>
              </a:rPr>
              <a:t>을 하기 위해 </a:t>
            </a:r>
            <a:r>
              <a:rPr lang="en-US" altLang="ko-KR" sz="1200" dirty="0">
                <a:ea typeface="굴림" panose="020B0600000101010101" pitchFamily="50" charset="-127"/>
              </a:rPr>
              <a:t>Window size</a:t>
            </a:r>
            <a:r>
              <a:rPr lang="ko-KR" altLang="en-US" sz="1200" dirty="0">
                <a:ea typeface="굴림" panose="020B0600000101010101" pitchFamily="50" charset="-127"/>
              </a:rPr>
              <a:t>를 줄였다가 점점 늘이는 과정을 반복하며 버퍼 사이즈를 조절한다</a:t>
            </a:r>
            <a:r>
              <a:rPr lang="en-US" altLang="ko-KR" sz="1200" dirty="0">
                <a:ea typeface="굴림" panose="020B0600000101010101" pitchFamily="50" charset="-127"/>
              </a:rPr>
              <a:t>.</a:t>
            </a:r>
          </a:p>
          <a:p>
            <a:endParaRPr lang="en-US" altLang="ko-KR" sz="1200" dirty="0">
              <a:ea typeface="굴림" panose="020B0600000101010101" pitchFamily="50" charset="-127"/>
            </a:endParaRPr>
          </a:p>
          <a:p>
            <a:r>
              <a:rPr lang="ko-KR" altLang="en-US" sz="1200" dirty="0">
                <a:ea typeface="굴림" panose="020B0600000101010101" pitchFamily="50" charset="-127"/>
              </a:rPr>
              <a:t>가장 작은 </a:t>
            </a:r>
            <a:r>
              <a:rPr lang="en-US" altLang="ko-KR" sz="1200" dirty="0">
                <a:ea typeface="굴림" panose="020B0600000101010101" pitchFamily="50" charset="-127"/>
              </a:rPr>
              <a:t>Window size</a:t>
            </a:r>
            <a:r>
              <a:rPr lang="ko-KR" altLang="en-US" sz="1200" dirty="0">
                <a:ea typeface="굴림" panose="020B0600000101010101" pitchFamily="50" charset="-127"/>
              </a:rPr>
              <a:t>는 </a:t>
            </a:r>
            <a:r>
              <a:rPr lang="en-US" altLang="ko-KR" sz="1200" dirty="0">
                <a:ea typeface="굴림" panose="020B0600000101010101" pitchFamily="50" charset="-127"/>
              </a:rPr>
              <a:t>SYN/ACK</a:t>
            </a:r>
            <a:r>
              <a:rPr lang="ko-KR" altLang="en-US" sz="1200" dirty="0">
                <a:ea typeface="굴림" panose="020B0600000101010101" pitchFamily="50" charset="-127"/>
              </a:rPr>
              <a:t> </a:t>
            </a:r>
            <a:r>
              <a:rPr lang="en-US" altLang="ko-KR" sz="1200" dirty="0">
                <a:ea typeface="굴림" panose="020B0600000101010101" pitchFamily="50" charset="-127"/>
              </a:rPr>
              <a:t>segment</a:t>
            </a:r>
            <a:r>
              <a:rPr lang="ko-KR" altLang="en-US" sz="1200" dirty="0">
                <a:ea typeface="굴림" panose="020B0600000101010101" pitchFamily="50" charset="-127"/>
              </a:rPr>
              <a:t>를 보낼 때 </a:t>
            </a:r>
            <a:r>
              <a:rPr lang="en-US" altLang="ko-KR" sz="1200" dirty="0">
                <a:ea typeface="굴림" panose="020B0600000101010101" pitchFamily="50" charset="-127"/>
              </a:rPr>
              <a:t>29200</a:t>
            </a:r>
            <a:r>
              <a:rPr lang="ko-KR" altLang="en-US" sz="1200" dirty="0">
                <a:ea typeface="굴림" panose="020B0600000101010101" pitchFamily="50" charset="-127"/>
              </a:rPr>
              <a:t>으로 가장 작았다</a:t>
            </a:r>
            <a:r>
              <a:rPr lang="en-US" altLang="ko-KR" sz="1200" dirty="0">
                <a:ea typeface="굴림" panose="020B0600000101010101" pitchFamily="50" charset="-127"/>
              </a:rPr>
              <a:t>.</a:t>
            </a:r>
          </a:p>
        </p:txBody>
      </p:sp>
      <p:pic>
        <p:nvPicPr>
          <p:cNvPr id="5" name="그림 4">
            <a:extLst>
              <a:ext uri="{FF2B5EF4-FFF2-40B4-BE49-F238E27FC236}">
                <a16:creationId xmlns:a16="http://schemas.microsoft.com/office/drawing/2014/main" id="{BA7B6C32-3556-4753-A58D-1C33CA9E402A}"/>
              </a:ext>
            </a:extLst>
          </p:cNvPr>
          <p:cNvPicPr>
            <a:picLocks noChangeAspect="1"/>
          </p:cNvPicPr>
          <p:nvPr/>
        </p:nvPicPr>
        <p:blipFill>
          <a:blip r:embed="rId3"/>
          <a:stretch>
            <a:fillRect/>
          </a:stretch>
        </p:blipFill>
        <p:spPr>
          <a:xfrm>
            <a:off x="2413416" y="4210681"/>
            <a:ext cx="6352407" cy="638469"/>
          </a:xfrm>
          <a:prstGeom prst="rect">
            <a:avLst/>
          </a:prstGeom>
        </p:spPr>
      </p:pic>
    </p:spTree>
    <p:extLst>
      <p:ext uri="{BB962C8B-B14F-4D97-AF65-F5344CB8AC3E}">
        <p14:creationId xmlns:p14="http://schemas.microsoft.com/office/powerpoint/2010/main" val="490055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 name="직사각형 2">
            <a:extLst>
              <a:ext uri="{FF2B5EF4-FFF2-40B4-BE49-F238E27FC236}">
                <a16:creationId xmlns:a16="http://schemas.microsoft.com/office/drawing/2014/main" id="{04F4111A-49FE-46FF-AD14-77D5D05A7EFC}"/>
              </a:ext>
            </a:extLst>
          </p:cNvPr>
          <p:cNvSpPr/>
          <p:nvPr/>
        </p:nvSpPr>
        <p:spPr>
          <a:xfrm>
            <a:off x="1151515" y="742818"/>
            <a:ext cx="6985953" cy="735266"/>
          </a:xfrm>
          <a:prstGeom prst="rect">
            <a:avLst/>
          </a:prstGeom>
        </p:spPr>
        <p:txBody>
          <a:bodyPr wrap="square">
            <a:spAutoFit/>
          </a:bodyPr>
          <a:lstStyle/>
          <a:p>
            <a:pPr>
              <a:lnSpc>
                <a:spcPct val="120000"/>
              </a:lnSpc>
              <a:defRPr/>
            </a:pPr>
            <a:endParaRPr lang="en-US" altLang="ko-KR" sz="1200" dirty="0"/>
          </a:p>
          <a:p>
            <a:pPr>
              <a:lnSpc>
                <a:spcPct val="120000"/>
              </a:lnSpc>
              <a:defRPr/>
            </a:pPr>
            <a:r>
              <a:rPr lang="en-US" altLang="ko-KR" sz="1200" dirty="0"/>
              <a:t>Are there any retransmitted segments in the trace file? What did you check for (in the trace) in order to answer this question? </a:t>
            </a:r>
          </a:p>
        </p:txBody>
      </p:sp>
      <p:sp>
        <p:nvSpPr>
          <p:cNvPr id="13" name="직사각형 12">
            <a:extLst>
              <a:ext uri="{FF2B5EF4-FFF2-40B4-BE49-F238E27FC236}">
                <a16:creationId xmlns:a16="http://schemas.microsoft.com/office/drawing/2014/main" id="{C4B6192C-A2AC-456E-BFFD-519DA66100AF}"/>
              </a:ext>
            </a:extLst>
          </p:cNvPr>
          <p:cNvSpPr/>
          <p:nvPr/>
        </p:nvSpPr>
        <p:spPr>
          <a:xfrm>
            <a:off x="5991454" y="1989443"/>
            <a:ext cx="2949079" cy="1754326"/>
          </a:xfrm>
          <a:prstGeom prst="rect">
            <a:avLst/>
          </a:prstGeom>
        </p:spPr>
        <p:txBody>
          <a:bodyPr wrap="square">
            <a:spAutoFit/>
          </a:bodyPr>
          <a:lstStyle/>
          <a:p>
            <a:r>
              <a:rPr lang="en-US" altLang="ko-KR" sz="1200" dirty="0">
                <a:ea typeface="굴림" panose="020B0600000101010101" pitchFamily="50" charset="-127"/>
              </a:rPr>
              <a:t>Throughput</a:t>
            </a:r>
            <a:r>
              <a:rPr lang="ko-KR" altLang="en-US" sz="1200" dirty="0">
                <a:ea typeface="굴림" panose="020B0600000101010101" pitchFamily="50" charset="-127"/>
              </a:rPr>
              <a:t>을 확인해 보면 처리량이 줄어들었다가 점점 늘어나는 과정을 반복하는 것을 확인할 수 있었다</a:t>
            </a:r>
            <a:r>
              <a:rPr lang="en-US" altLang="ko-KR" sz="1200" dirty="0">
                <a:ea typeface="굴림" panose="020B0600000101010101" pitchFamily="50" charset="-127"/>
              </a:rPr>
              <a:t>. </a:t>
            </a:r>
          </a:p>
          <a:p>
            <a:endParaRPr lang="en-US" altLang="ko-KR" sz="1200" dirty="0">
              <a:ea typeface="굴림" panose="020B0600000101010101" pitchFamily="50" charset="-127"/>
            </a:endParaRPr>
          </a:p>
          <a:p>
            <a:r>
              <a:rPr lang="ko-KR" altLang="en-US" sz="1200" dirty="0">
                <a:ea typeface="굴림" panose="020B0600000101010101" pitchFamily="50" charset="-127"/>
              </a:rPr>
              <a:t>이 과정을 통해 </a:t>
            </a:r>
            <a:r>
              <a:rPr lang="en-US" altLang="ko-KR" sz="1200" dirty="0">
                <a:ea typeface="굴림" panose="020B0600000101010101" pitchFamily="50" charset="-127"/>
              </a:rPr>
              <a:t>Congestion control</a:t>
            </a:r>
            <a:r>
              <a:rPr lang="ko-KR" altLang="en-US" sz="1200" dirty="0">
                <a:ea typeface="굴림" panose="020B0600000101010101" pitchFamily="50" charset="-127"/>
              </a:rPr>
              <a:t>과</a:t>
            </a:r>
            <a:endParaRPr lang="en-US" altLang="ko-KR" sz="1200" dirty="0">
              <a:ea typeface="굴림" panose="020B0600000101010101" pitchFamily="50" charset="-127"/>
            </a:endParaRPr>
          </a:p>
          <a:p>
            <a:r>
              <a:rPr lang="en-US" altLang="ko-KR" sz="1200" dirty="0">
                <a:ea typeface="굴림" panose="020B0600000101010101" pitchFamily="50" charset="-127"/>
              </a:rPr>
              <a:t>Flow control</a:t>
            </a:r>
            <a:r>
              <a:rPr lang="ko-KR" altLang="en-US" sz="1200" dirty="0">
                <a:ea typeface="굴림" panose="020B0600000101010101" pitchFamily="50" charset="-127"/>
              </a:rPr>
              <a:t>을 하고 있음을 확인할 수 있다</a:t>
            </a:r>
            <a:r>
              <a:rPr lang="en-US" altLang="ko-KR" sz="1200" dirty="0">
                <a:ea typeface="굴림" panose="020B0600000101010101" pitchFamily="50" charset="-127"/>
              </a:rPr>
              <a:t>. </a:t>
            </a:r>
            <a:r>
              <a:rPr lang="ko-KR" altLang="en-US" sz="1200" dirty="0">
                <a:ea typeface="굴림" panose="020B0600000101010101" pitchFamily="50" charset="-127"/>
              </a:rPr>
              <a:t>그리고 이 과정에서 다음과 같이 버퍼의 용량이 꽉 차서 </a:t>
            </a:r>
            <a:r>
              <a:rPr lang="en-US" altLang="ko-KR" sz="1200" dirty="0">
                <a:ea typeface="굴림" panose="020B0600000101010101" pitchFamily="50" charset="-127"/>
              </a:rPr>
              <a:t>Segment</a:t>
            </a:r>
            <a:r>
              <a:rPr lang="ko-KR" altLang="en-US" sz="1200" dirty="0">
                <a:ea typeface="굴림" panose="020B0600000101010101" pitchFamily="50" charset="-127"/>
              </a:rPr>
              <a:t>가 </a:t>
            </a:r>
            <a:r>
              <a:rPr lang="en-US" altLang="ko-KR" sz="1200" dirty="0">
                <a:ea typeface="굴림" panose="020B0600000101010101" pitchFamily="50" charset="-127"/>
              </a:rPr>
              <a:t>lost</a:t>
            </a:r>
            <a:r>
              <a:rPr lang="ko-KR" altLang="en-US" sz="1200" dirty="0">
                <a:ea typeface="굴림" panose="020B0600000101010101" pitchFamily="50" charset="-127"/>
              </a:rPr>
              <a:t>된 것도 확인할 수 있다</a:t>
            </a:r>
            <a:r>
              <a:rPr lang="en-US" altLang="ko-KR" sz="1200" dirty="0">
                <a:ea typeface="굴림" panose="020B0600000101010101" pitchFamily="50" charset="-127"/>
              </a:rPr>
              <a:t>.</a:t>
            </a:r>
            <a:r>
              <a:rPr lang="ko-KR" altLang="en-US" sz="1200" dirty="0">
                <a:ea typeface="굴림" panose="020B0600000101010101" pitchFamily="50" charset="-127"/>
              </a:rPr>
              <a:t>  </a:t>
            </a:r>
            <a:endParaRPr lang="en-US" altLang="ko-KR" sz="1200" dirty="0">
              <a:ea typeface="굴림" panose="020B0600000101010101" pitchFamily="50" charset="-127"/>
            </a:endParaRPr>
          </a:p>
        </p:txBody>
      </p:sp>
      <p:pic>
        <p:nvPicPr>
          <p:cNvPr id="2" name="그림 1">
            <a:extLst>
              <a:ext uri="{FF2B5EF4-FFF2-40B4-BE49-F238E27FC236}">
                <a16:creationId xmlns:a16="http://schemas.microsoft.com/office/drawing/2014/main" id="{07E55BC8-7FAF-4C33-842F-60EDC2F6593C}"/>
              </a:ext>
            </a:extLst>
          </p:cNvPr>
          <p:cNvPicPr>
            <a:picLocks noChangeAspect="1"/>
          </p:cNvPicPr>
          <p:nvPr/>
        </p:nvPicPr>
        <p:blipFill>
          <a:blip r:embed="rId2"/>
          <a:stretch>
            <a:fillRect/>
          </a:stretch>
        </p:blipFill>
        <p:spPr>
          <a:xfrm>
            <a:off x="388823" y="1587170"/>
            <a:ext cx="5522753" cy="2606813"/>
          </a:xfrm>
          <a:prstGeom prst="rect">
            <a:avLst/>
          </a:prstGeom>
        </p:spPr>
      </p:pic>
      <p:pic>
        <p:nvPicPr>
          <p:cNvPr id="4" name="그림 3">
            <a:extLst>
              <a:ext uri="{FF2B5EF4-FFF2-40B4-BE49-F238E27FC236}">
                <a16:creationId xmlns:a16="http://schemas.microsoft.com/office/drawing/2014/main" id="{E0FC5B47-ED53-4EEF-8508-39E33A6DFEA8}"/>
              </a:ext>
            </a:extLst>
          </p:cNvPr>
          <p:cNvPicPr>
            <a:picLocks noChangeAspect="1"/>
          </p:cNvPicPr>
          <p:nvPr/>
        </p:nvPicPr>
        <p:blipFill>
          <a:blip r:embed="rId3"/>
          <a:stretch>
            <a:fillRect/>
          </a:stretch>
        </p:blipFill>
        <p:spPr>
          <a:xfrm>
            <a:off x="541438" y="4146042"/>
            <a:ext cx="7571128" cy="656431"/>
          </a:xfrm>
          <a:prstGeom prst="rect">
            <a:avLst/>
          </a:prstGeom>
        </p:spPr>
      </p:pic>
    </p:spTree>
    <p:extLst>
      <p:ext uri="{BB962C8B-B14F-4D97-AF65-F5344CB8AC3E}">
        <p14:creationId xmlns:p14="http://schemas.microsoft.com/office/powerpoint/2010/main" val="3133388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 name="직사각형 2">
            <a:extLst>
              <a:ext uri="{FF2B5EF4-FFF2-40B4-BE49-F238E27FC236}">
                <a16:creationId xmlns:a16="http://schemas.microsoft.com/office/drawing/2014/main" id="{04F4111A-49FE-46FF-AD14-77D5D05A7EFC}"/>
              </a:ext>
            </a:extLst>
          </p:cNvPr>
          <p:cNvSpPr/>
          <p:nvPr/>
        </p:nvSpPr>
        <p:spPr>
          <a:xfrm>
            <a:off x="1079023" y="1045711"/>
            <a:ext cx="6985953" cy="513667"/>
          </a:xfrm>
          <a:prstGeom prst="rect">
            <a:avLst/>
          </a:prstGeom>
        </p:spPr>
        <p:txBody>
          <a:bodyPr wrap="square">
            <a:spAutoFit/>
          </a:bodyPr>
          <a:lstStyle/>
          <a:p>
            <a:pPr>
              <a:lnSpc>
                <a:spcPct val="120000"/>
              </a:lnSpc>
              <a:defRPr/>
            </a:pPr>
            <a:r>
              <a:rPr lang="en-US" altLang="ko-KR" sz="1200" dirty="0"/>
              <a:t>How much data does the receiver typically acknowledge in an ACK?  Can you identify cases where the receiver is </a:t>
            </a:r>
            <a:r>
              <a:rPr lang="en-US" altLang="ko-KR" sz="1200" dirty="0" err="1"/>
              <a:t>ACKing</a:t>
            </a:r>
            <a:r>
              <a:rPr lang="en-US" altLang="ko-KR" sz="1200" dirty="0"/>
              <a:t> every other received segment (see the table on next page). </a:t>
            </a:r>
          </a:p>
        </p:txBody>
      </p:sp>
      <p:sp>
        <p:nvSpPr>
          <p:cNvPr id="13" name="직사각형 12">
            <a:extLst>
              <a:ext uri="{FF2B5EF4-FFF2-40B4-BE49-F238E27FC236}">
                <a16:creationId xmlns:a16="http://schemas.microsoft.com/office/drawing/2014/main" id="{C4B6192C-A2AC-456E-BFFD-519DA66100AF}"/>
              </a:ext>
            </a:extLst>
          </p:cNvPr>
          <p:cNvSpPr/>
          <p:nvPr/>
        </p:nvSpPr>
        <p:spPr>
          <a:xfrm>
            <a:off x="1001485" y="3142020"/>
            <a:ext cx="6988630" cy="1569660"/>
          </a:xfrm>
          <a:prstGeom prst="rect">
            <a:avLst/>
          </a:prstGeom>
        </p:spPr>
        <p:txBody>
          <a:bodyPr wrap="square">
            <a:spAutoFit/>
          </a:bodyPr>
          <a:lstStyle/>
          <a:p>
            <a:r>
              <a:rPr lang="ko-KR" altLang="en-US" sz="1200" dirty="0">
                <a:ea typeface="굴림" panose="020B0600000101010101" pitchFamily="50" charset="-127"/>
              </a:rPr>
              <a:t>첫번째 </a:t>
            </a:r>
            <a:r>
              <a:rPr lang="en-US" altLang="ko-KR" sz="1200" dirty="0">
                <a:ea typeface="굴림" panose="020B0600000101010101" pitchFamily="50" charset="-127"/>
              </a:rPr>
              <a:t>ACK</a:t>
            </a:r>
            <a:r>
              <a:rPr lang="ko-KR" altLang="en-US" sz="1200" dirty="0">
                <a:ea typeface="굴림" panose="020B0600000101010101" pitchFamily="50" charset="-127"/>
              </a:rPr>
              <a:t>는 </a:t>
            </a:r>
            <a:r>
              <a:rPr lang="en-US" altLang="ko-KR" sz="1200" dirty="0">
                <a:ea typeface="굴림" panose="020B0600000101010101" pitchFamily="50" charset="-127"/>
              </a:rPr>
              <a:t>504byte</a:t>
            </a:r>
            <a:r>
              <a:rPr lang="ko-KR" altLang="en-US" sz="1200" dirty="0">
                <a:ea typeface="굴림" panose="020B0600000101010101" pitchFamily="50" charset="-127"/>
              </a:rPr>
              <a:t>의 </a:t>
            </a:r>
            <a:r>
              <a:rPr lang="en-US" altLang="ko-KR" sz="1200" dirty="0">
                <a:ea typeface="굴림" panose="020B0600000101010101" pitchFamily="50" charset="-127"/>
              </a:rPr>
              <a:t>data</a:t>
            </a:r>
            <a:r>
              <a:rPr lang="ko-KR" altLang="en-US" sz="1200" dirty="0">
                <a:ea typeface="굴림" panose="020B0600000101010101" pitchFamily="50" charset="-127"/>
              </a:rPr>
              <a:t>를 포함하고</a:t>
            </a:r>
            <a:r>
              <a:rPr lang="en-US" altLang="ko-KR" sz="1200" dirty="0">
                <a:ea typeface="굴림" panose="020B0600000101010101" pitchFamily="50" charset="-127"/>
              </a:rPr>
              <a:t>, </a:t>
            </a:r>
            <a:r>
              <a:rPr lang="ko-KR" altLang="en-US" sz="1200" dirty="0">
                <a:ea typeface="굴림" panose="020B0600000101010101" pitchFamily="50" charset="-127"/>
              </a:rPr>
              <a:t>두번째 </a:t>
            </a:r>
            <a:r>
              <a:rPr lang="en-US" altLang="ko-KR" sz="1200" dirty="0">
                <a:ea typeface="굴림" panose="020B0600000101010101" pitchFamily="50" charset="-127"/>
              </a:rPr>
              <a:t>ACK</a:t>
            </a:r>
            <a:r>
              <a:rPr lang="ko-KR" altLang="en-US" sz="1200" dirty="0">
                <a:ea typeface="굴림" panose="020B0600000101010101" pitchFamily="50" charset="-127"/>
              </a:rPr>
              <a:t>는 </a:t>
            </a:r>
            <a:r>
              <a:rPr lang="en-US" altLang="ko-KR" sz="1200" dirty="0">
                <a:ea typeface="굴림" panose="020B0600000101010101" pitchFamily="50" charset="-127"/>
              </a:rPr>
              <a:t>4380byte</a:t>
            </a:r>
            <a:r>
              <a:rPr lang="ko-KR" altLang="en-US" sz="1200" dirty="0">
                <a:ea typeface="굴림" panose="020B0600000101010101" pitchFamily="50" charset="-127"/>
              </a:rPr>
              <a:t>의 </a:t>
            </a:r>
            <a:r>
              <a:rPr lang="en-US" altLang="ko-KR" sz="1200" dirty="0">
                <a:ea typeface="굴림" panose="020B0600000101010101" pitchFamily="50" charset="-127"/>
              </a:rPr>
              <a:t>data</a:t>
            </a:r>
            <a:r>
              <a:rPr lang="ko-KR" altLang="en-US" sz="1200" dirty="0">
                <a:ea typeface="굴림" panose="020B0600000101010101" pitchFamily="50" charset="-127"/>
              </a:rPr>
              <a:t>를 포함하고 세번째 </a:t>
            </a:r>
            <a:r>
              <a:rPr lang="en-US" altLang="ko-KR" sz="1200" dirty="0">
                <a:ea typeface="굴림" panose="020B0600000101010101" pitchFamily="50" charset="-127"/>
              </a:rPr>
              <a:t>ACK</a:t>
            </a:r>
            <a:r>
              <a:rPr lang="ko-KR" altLang="en-US" sz="1200" dirty="0">
                <a:ea typeface="굴림" panose="020B0600000101010101" pitchFamily="50" charset="-127"/>
              </a:rPr>
              <a:t>는 </a:t>
            </a:r>
            <a:r>
              <a:rPr lang="en-US" altLang="ko-KR" sz="1200" dirty="0">
                <a:ea typeface="굴림" panose="020B0600000101010101" pitchFamily="50" charset="-127"/>
              </a:rPr>
              <a:t>8760byte</a:t>
            </a:r>
            <a:r>
              <a:rPr lang="ko-KR" altLang="en-US" sz="1200" dirty="0">
                <a:ea typeface="굴림" panose="020B0600000101010101" pitchFamily="50" charset="-127"/>
              </a:rPr>
              <a:t>의 </a:t>
            </a:r>
            <a:r>
              <a:rPr lang="en-US" altLang="ko-KR" sz="1200" dirty="0">
                <a:ea typeface="굴림" panose="020B0600000101010101" pitchFamily="50" charset="-127"/>
              </a:rPr>
              <a:t>data</a:t>
            </a:r>
            <a:r>
              <a:rPr lang="ko-KR" altLang="en-US" sz="1200" dirty="0">
                <a:ea typeface="굴림" panose="020B0600000101010101" pitchFamily="50" charset="-127"/>
              </a:rPr>
              <a:t>를 포함한다</a:t>
            </a:r>
            <a:r>
              <a:rPr lang="en-US" altLang="ko-KR" sz="1200" dirty="0">
                <a:ea typeface="굴림" panose="020B0600000101010101" pitchFamily="50" charset="-127"/>
              </a:rPr>
              <a:t>. </a:t>
            </a:r>
            <a:r>
              <a:rPr lang="ko-KR" altLang="en-US" sz="1200" dirty="0">
                <a:ea typeface="굴림" panose="020B0600000101010101" pitchFamily="50" charset="-127"/>
              </a:rPr>
              <a:t>앞에서 </a:t>
            </a:r>
            <a:r>
              <a:rPr lang="en-US" altLang="ko-KR" sz="1200" dirty="0">
                <a:ea typeface="굴림" panose="020B0600000101010101" pitchFamily="50" charset="-127"/>
              </a:rPr>
              <a:t>Window size</a:t>
            </a:r>
            <a:r>
              <a:rPr lang="ko-KR" altLang="en-US" sz="1200" dirty="0">
                <a:ea typeface="굴림" panose="020B0600000101010101" pitchFamily="50" charset="-127"/>
              </a:rPr>
              <a:t>가 점점 증가하는 것을 확인할 수 있었는데 이에 따라 한 번에 보내는 </a:t>
            </a:r>
            <a:r>
              <a:rPr lang="en-US" altLang="ko-KR" sz="1200" dirty="0">
                <a:ea typeface="굴림" panose="020B0600000101010101" pitchFamily="50" charset="-127"/>
              </a:rPr>
              <a:t>segment</a:t>
            </a:r>
            <a:r>
              <a:rPr lang="ko-KR" altLang="en-US" sz="1200" dirty="0">
                <a:ea typeface="굴림" panose="020B0600000101010101" pitchFamily="50" charset="-127"/>
              </a:rPr>
              <a:t>의 양이 증가하고</a:t>
            </a:r>
            <a:r>
              <a:rPr lang="en-US" altLang="ko-KR" sz="1200" dirty="0">
                <a:ea typeface="굴림" panose="020B0600000101010101" pitchFamily="50" charset="-127"/>
              </a:rPr>
              <a:t>, </a:t>
            </a:r>
            <a:r>
              <a:rPr lang="ko-KR" altLang="en-US" sz="1200" dirty="0">
                <a:ea typeface="굴림" panose="020B0600000101010101" pitchFamily="50" charset="-127"/>
              </a:rPr>
              <a:t>그에 따른 </a:t>
            </a:r>
            <a:r>
              <a:rPr lang="en-US" altLang="ko-KR" sz="1200" dirty="0">
                <a:ea typeface="굴림" panose="020B0600000101010101" pitchFamily="50" charset="-127"/>
              </a:rPr>
              <a:t>ACK</a:t>
            </a:r>
            <a:r>
              <a:rPr lang="ko-KR" altLang="en-US" sz="1200" dirty="0">
                <a:ea typeface="굴림" panose="020B0600000101010101" pitchFamily="50" charset="-127"/>
              </a:rPr>
              <a:t>의 </a:t>
            </a:r>
            <a:r>
              <a:rPr lang="en-US" altLang="ko-KR" sz="1200" dirty="0">
                <a:ea typeface="굴림" panose="020B0600000101010101" pitchFamily="50" charset="-127"/>
              </a:rPr>
              <a:t>data</a:t>
            </a:r>
            <a:r>
              <a:rPr lang="ko-KR" altLang="en-US" sz="1200" dirty="0">
                <a:ea typeface="굴림" panose="020B0600000101010101" pitchFamily="50" charset="-127"/>
              </a:rPr>
              <a:t>가 증가하는 것을 확인했다</a:t>
            </a:r>
            <a:r>
              <a:rPr lang="en-US" altLang="ko-KR" sz="1200" dirty="0">
                <a:ea typeface="굴림" panose="020B0600000101010101" pitchFamily="50" charset="-127"/>
              </a:rPr>
              <a:t>.</a:t>
            </a:r>
          </a:p>
          <a:p>
            <a:endParaRPr lang="en-US" altLang="ko-KR" sz="1200" dirty="0">
              <a:ea typeface="굴림" panose="020B0600000101010101" pitchFamily="50" charset="-127"/>
            </a:endParaRPr>
          </a:p>
          <a:p>
            <a:r>
              <a:rPr lang="ko-KR" altLang="en-US" sz="1200" dirty="0">
                <a:ea typeface="굴림" panose="020B0600000101010101" pitchFamily="50" charset="-127"/>
              </a:rPr>
              <a:t>다음의 경우에는 수신자가 다음의 </a:t>
            </a:r>
            <a:r>
              <a:rPr lang="en-US" altLang="ko-KR" sz="1200" dirty="0">
                <a:ea typeface="굴림" panose="020B0600000101010101" pitchFamily="50" charset="-127"/>
              </a:rPr>
              <a:t>ack</a:t>
            </a:r>
            <a:r>
              <a:rPr lang="ko-KR" altLang="en-US" sz="1200" dirty="0">
                <a:ea typeface="굴림" panose="020B0600000101010101" pitchFamily="50" charset="-127"/>
              </a:rPr>
              <a:t>가 어떤 </a:t>
            </a:r>
            <a:r>
              <a:rPr lang="en-US" altLang="ko-KR" sz="1200" dirty="0">
                <a:ea typeface="굴림" panose="020B0600000101010101" pitchFamily="50" charset="-127"/>
              </a:rPr>
              <a:t>segment</a:t>
            </a:r>
            <a:r>
              <a:rPr lang="ko-KR" altLang="en-US" sz="1200" dirty="0">
                <a:ea typeface="굴림" panose="020B0600000101010101" pitchFamily="50" charset="-127"/>
              </a:rPr>
              <a:t>에 대한 </a:t>
            </a:r>
            <a:r>
              <a:rPr lang="en-US" altLang="ko-KR" sz="1200" dirty="0">
                <a:ea typeface="굴림" panose="020B0600000101010101" pitchFamily="50" charset="-127"/>
              </a:rPr>
              <a:t>ack</a:t>
            </a:r>
            <a:r>
              <a:rPr lang="ko-KR" altLang="en-US" sz="1200" dirty="0">
                <a:ea typeface="굴림" panose="020B0600000101010101" pitchFamily="50" charset="-127"/>
              </a:rPr>
              <a:t>임을  식별하는 방법은 </a:t>
            </a:r>
            <a:r>
              <a:rPr lang="en-US" altLang="ko-KR" sz="1200" dirty="0">
                <a:ea typeface="굴림" panose="020B0600000101010101" pitchFamily="50" charset="-127"/>
              </a:rPr>
              <a:t>Sequence number</a:t>
            </a:r>
            <a:r>
              <a:rPr lang="ko-KR" altLang="en-US" sz="1200" dirty="0">
                <a:ea typeface="굴림" panose="020B0600000101010101" pitchFamily="50" charset="-127"/>
              </a:rPr>
              <a:t>과 </a:t>
            </a:r>
            <a:r>
              <a:rPr lang="en-US" altLang="ko-KR" sz="1200" dirty="0">
                <a:ea typeface="굴림" panose="020B0600000101010101" pitchFamily="50" charset="-127"/>
              </a:rPr>
              <a:t>Acknowledge number</a:t>
            </a:r>
            <a:r>
              <a:rPr lang="ko-KR" altLang="en-US" sz="1200" dirty="0">
                <a:ea typeface="굴림" panose="020B0600000101010101" pitchFamily="50" charset="-127"/>
              </a:rPr>
              <a:t>을 비교함 으로서 알 수 있다</a:t>
            </a:r>
            <a:r>
              <a:rPr lang="en-US" altLang="ko-KR" sz="1200" dirty="0">
                <a:ea typeface="굴림" panose="020B0600000101010101" pitchFamily="50" charset="-127"/>
              </a:rPr>
              <a:t>. </a:t>
            </a:r>
            <a:r>
              <a:rPr lang="ko-KR" altLang="en-US" sz="1200" dirty="0">
                <a:ea typeface="굴림" panose="020B0600000101010101" pitchFamily="50" charset="-127"/>
              </a:rPr>
              <a:t>다음의 경우는 각각의 </a:t>
            </a:r>
            <a:r>
              <a:rPr lang="en-US" altLang="ko-KR" sz="1200" dirty="0">
                <a:ea typeface="굴림" panose="020B0600000101010101" pitchFamily="50" charset="-127"/>
              </a:rPr>
              <a:t>Segment</a:t>
            </a:r>
            <a:r>
              <a:rPr lang="ko-KR" altLang="en-US" sz="1200" dirty="0">
                <a:ea typeface="굴림" panose="020B0600000101010101" pitchFamily="50" charset="-127"/>
              </a:rPr>
              <a:t>에 대한 각각의 </a:t>
            </a:r>
            <a:r>
              <a:rPr lang="en-US" altLang="ko-KR" sz="1200" dirty="0">
                <a:ea typeface="굴림" panose="020B0600000101010101" pitchFamily="50" charset="-127"/>
              </a:rPr>
              <a:t>ACK</a:t>
            </a:r>
            <a:r>
              <a:rPr lang="ko-KR" altLang="en-US" sz="1200" dirty="0">
                <a:ea typeface="굴림" panose="020B0600000101010101" pitchFamily="50" charset="-127"/>
              </a:rPr>
              <a:t>를 일단 보류하고 일정 수의 </a:t>
            </a:r>
            <a:r>
              <a:rPr lang="en-US" altLang="ko-KR" sz="1200" dirty="0">
                <a:ea typeface="굴림" panose="020B0600000101010101" pitchFamily="50" charset="-127"/>
              </a:rPr>
              <a:t>Segment</a:t>
            </a:r>
            <a:r>
              <a:rPr lang="ko-KR" altLang="en-US" sz="1200" dirty="0">
                <a:ea typeface="굴림" panose="020B0600000101010101" pitchFamily="50" charset="-127"/>
              </a:rPr>
              <a:t>들을 묶어서 </a:t>
            </a:r>
            <a:r>
              <a:rPr lang="en-US" altLang="ko-KR" sz="1200" dirty="0">
                <a:ea typeface="굴림" panose="020B0600000101010101" pitchFamily="50" charset="-127"/>
              </a:rPr>
              <a:t>Ack</a:t>
            </a:r>
            <a:r>
              <a:rPr lang="ko-KR" altLang="en-US" sz="1200" dirty="0">
                <a:ea typeface="굴림" panose="020B0600000101010101" pitchFamily="50" charset="-127"/>
              </a:rPr>
              <a:t>를 보내는 것을 알 수 있다</a:t>
            </a:r>
            <a:r>
              <a:rPr lang="en-US" altLang="ko-KR" sz="1200" dirty="0">
                <a:ea typeface="굴림" panose="020B0600000101010101" pitchFamily="50" charset="-127"/>
              </a:rPr>
              <a:t>.</a:t>
            </a:r>
          </a:p>
        </p:txBody>
      </p:sp>
      <p:pic>
        <p:nvPicPr>
          <p:cNvPr id="9" name="그림 8">
            <a:extLst>
              <a:ext uri="{FF2B5EF4-FFF2-40B4-BE49-F238E27FC236}">
                <a16:creationId xmlns:a16="http://schemas.microsoft.com/office/drawing/2014/main" id="{1F2B9FDD-3F6B-403E-B69A-0843AD83B031}"/>
              </a:ext>
            </a:extLst>
          </p:cNvPr>
          <p:cNvPicPr>
            <a:picLocks noChangeAspect="1"/>
          </p:cNvPicPr>
          <p:nvPr/>
        </p:nvPicPr>
        <p:blipFill>
          <a:blip r:embed="rId2"/>
          <a:stretch>
            <a:fillRect/>
          </a:stretch>
        </p:blipFill>
        <p:spPr>
          <a:xfrm>
            <a:off x="841828" y="1628964"/>
            <a:ext cx="7649029" cy="759752"/>
          </a:xfrm>
          <a:prstGeom prst="rect">
            <a:avLst/>
          </a:prstGeom>
        </p:spPr>
      </p:pic>
      <p:pic>
        <p:nvPicPr>
          <p:cNvPr id="10" name="그림 9">
            <a:extLst>
              <a:ext uri="{FF2B5EF4-FFF2-40B4-BE49-F238E27FC236}">
                <a16:creationId xmlns:a16="http://schemas.microsoft.com/office/drawing/2014/main" id="{BB72C6DF-2735-40FC-A461-8F17B770A48A}"/>
              </a:ext>
            </a:extLst>
          </p:cNvPr>
          <p:cNvPicPr>
            <a:picLocks noChangeAspect="1"/>
          </p:cNvPicPr>
          <p:nvPr/>
        </p:nvPicPr>
        <p:blipFill>
          <a:blip r:embed="rId3"/>
          <a:stretch>
            <a:fillRect/>
          </a:stretch>
        </p:blipFill>
        <p:spPr>
          <a:xfrm>
            <a:off x="841828" y="2405200"/>
            <a:ext cx="7649029" cy="307190"/>
          </a:xfrm>
          <a:prstGeom prst="rect">
            <a:avLst/>
          </a:prstGeom>
        </p:spPr>
      </p:pic>
      <p:cxnSp>
        <p:nvCxnSpPr>
          <p:cNvPr id="14" name="직선 연결선 13">
            <a:extLst>
              <a:ext uri="{FF2B5EF4-FFF2-40B4-BE49-F238E27FC236}">
                <a16:creationId xmlns:a16="http://schemas.microsoft.com/office/drawing/2014/main" id="{C6218E3B-5864-4FC6-BC0B-950EDA78C532}"/>
              </a:ext>
            </a:extLst>
          </p:cNvPr>
          <p:cNvCxnSpPr>
            <a:cxnSpLocks/>
          </p:cNvCxnSpPr>
          <p:nvPr/>
        </p:nvCxnSpPr>
        <p:spPr>
          <a:xfrm flipH="1">
            <a:off x="1306283" y="2712390"/>
            <a:ext cx="39915" cy="108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1B972611-07C8-479A-8BCB-F089374B91A6}"/>
              </a:ext>
            </a:extLst>
          </p:cNvPr>
          <p:cNvCxnSpPr>
            <a:cxnSpLocks/>
          </p:cNvCxnSpPr>
          <p:nvPr/>
        </p:nvCxnSpPr>
        <p:spPr>
          <a:xfrm>
            <a:off x="1182913" y="1527643"/>
            <a:ext cx="123371" cy="90884"/>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그림 15">
            <a:extLst>
              <a:ext uri="{FF2B5EF4-FFF2-40B4-BE49-F238E27FC236}">
                <a16:creationId xmlns:a16="http://schemas.microsoft.com/office/drawing/2014/main" id="{6BFE09B1-413B-4600-A872-F6299E1B7314}"/>
              </a:ext>
            </a:extLst>
          </p:cNvPr>
          <p:cNvPicPr>
            <a:picLocks noChangeAspect="1"/>
          </p:cNvPicPr>
          <p:nvPr/>
        </p:nvPicPr>
        <p:blipFill>
          <a:blip r:embed="rId4"/>
          <a:stretch>
            <a:fillRect/>
          </a:stretch>
        </p:blipFill>
        <p:spPr>
          <a:xfrm>
            <a:off x="841827" y="2724381"/>
            <a:ext cx="7749438" cy="177973"/>
          </a:xfrm>
          <a:prstGeom prst="rect">
            <a:avLst/>
          </a:prstGeom>
        </p:spPr>
      </p:pic>
    </p:spTree>
    <p:extLst>
      <p:ext uri="{BB962C8B-B14F-4D97-AF65-F5344CB8AC3E}">
        <p14:creationId xmlns:p14="http://schemas.microsoft.com/office/powerpoint/2010/main" val="17037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제목 3">
            <a:extLst>
              <a:ext uri="{FF2B5EF4-FFF2-40B4-BE49-F238E27FC236}">
                <a16:creationId xmlns:a16="http://schemas.microsoft.com/office/drawing/2014/main" id="{8F191B7B-52F3-4CC5-898D-4CAAE429B4D8}"/>
              </a:ext>
            </a:extLst>
          </p:cNvPr>
          <p:cNvSpPr>
            <a:spLocks noGrp="1"/>
          </p:cNvSpPr>
          <p:nvPr>
            <p:ph type="title"/>
          </p:nvPr>
        </p:nvSpPr>
        <p:spPr/>
        <p:txBody>
          <a:bodyPr/>
          <a:lstStyle/>
          <a:p>
            <a:r>
              <a:rPr lang="en-US" altLang="ko-KR"/>
              <a:t>Wireshark_TCP_v6.0</a:t>
            </a:r>
          </a:p>
        </p:txBody>
      </p:sp>
      <p:sp>
        <p:nvSpPr>
          <p:cNvPr id="95235" name="내용 개체 틀 4">
            <a:extLst>
              <a:ext uri="{FF2B5EF4-FFF2-40B4-BE49-F238E27FC236}">
                <a16:creationId xmlns:a16="http://schemas.microsoft.com/office/drawing/2014/main" id="{60B0E4D0-63A3-475D-90C5-C235AC50A11B}"/>
              </a:ext>
            </a:extLst>
          </p:cNvPr>
          <p:cNvSpPr>
            <a:spLocks noGrp="1"/>
          </p:cNvSpPr>
          <p:nvPr>
            <p:ph sz="quarter" idx="1"/>
          </p:nvPr>
        </p:nvSpPr>
        <p:spPr>
          <a:xfrm>
            <a:off x="1485900" y="914400"/>
            <a:ext cx="6172200" cy="3702844"/>
          </a:xfrm>
        </p:spPr>
        <p:txBody>
          <a:bodyPr/>
          <a:lstStyle/>
          <a:p>
            <a:pPr>
              <a:buFont typeface="Wingdings 3" panose="05040102010807070707" pitchFamily="18" charset="2"/>
              <a:buNone/>
            </a:pPr>
            <a:r>
              <a:rPr lang="en-US" altLang="ko-KR" dirty="0"/>
              <a:t>Questions (1/4)</a:t>
            </a:r>
          </a:p>
          <a:p>
            <a:r>
              <a:rPr lang="en-US" altLang="ko-KR" dirty="0"/>
              <a:t>What is the IP address and TCP port number used by the client computer (source) that is transferring the file to gaia.cs.umass.edu?  </a:t>
            </a:r>
          </a:p>
          <a:p>
            <a:r>
              <a:rPr lang="en-US" altLang="ko-KR" dirty="0"/>
              <a:t>What is the IP address of gaia.cs.umass.edu? On what port number is it sending and receiving TCP segments for this connection? </a:t>
            </a:r>
            <a:endParaRPr lang="ko-KR" altLang="ko-KR" dirty="0"/>
          </a:p>
          <a:p>
            <a:endParaRPr lang="en-US" altLang="ko-K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 name="직사각형 2">
            <a:extLst>
              <a:ext uri="{FF2B5EF4-FFF2-40B4-BE49-F238E27FC236}">
                <a16:creationId xmlns:a16="http://schemas.microsoft.com/office/drawing/2014/main" id="{04F4111A-49FE-46FF-AD14-77D5D05A7EFC}"/>
              </a:ext>
            </a:extLst>
          </p:cNvPr>
          <p:cNvSpPr/>
          <p:nvPr/>
        </p:nvSpPr>
        <p:spPr>
          <a:xfrm>
            <a:off x="1079023" y="1045711"/>
            <a:ext cx="6985953" cy="513667"/>
          </a:xfrm>
          <a:prstGeom prst="rect">
            <a:avLst/>
          </a:prstGeom>
        </p:spPr>
        <p:txBody>
          <a:bodyPr wrap="square">
            <a:spAutoFit/>
          </a:bodyPr>
          <a:lstStyle/>
          <a:p>
            <a:pPr>
              <a:lnSpc>
                <a:spcPct val="120000"/>
              </a:lnSpc>
              <a:defRPr/>
            </a:pPr>
            <a:r>
              <a:rPr lang="en-US" altLang="ko-KR" sz="1200" dirty="0"/>
              <a:t>What is the throughput (bytes transferred per unit time) for the TCP connection? Explain how you calculated this value. </a:t>
            </a:r>
          </a:p>
        </p:txBody>
      </p:sp>
      <p:sp>
        <p:nvSpPr>
          <p:cNvPr id="13" name="직사각형 12">
            <a:extLst>
              <a:ext uri="{FF2B5EF4-FFF2-40B4-BE49-F238E27FC236}">
                <a16:creationId xmlns:a16="http://schemas.microsoft.com/office/drawing/2014/main" id="{C4B6192C-A2AC-456E-BFFD-519DA66100AF}"/>
              </a:ext>
            </a:extLst>
          </p:cNvPr>
          <p:cNvSpPr/>
          <p:nvPr/>
        </p:nvSpPr>
        <p:spPr>
          <a:xfrm>
            <a:off x="1001485" y="3142020"/>
            <a:ext cx="6988630" cy="1015663"/>
          </a:xfrm>
          <a:prstGeom prst="rect">
            <a:avLst/>
          </a:prstGeom>
        </p:spPr>
        <p:txBody>
          <a:bodyPr wrap="square">
            <a:spAutoFit/>
          </a:bodyPr>
          <a:lstStyle/>
          <a:p>
            <a:r>
              <a:rPr lang="ko-KR" altLang="en-US" sz="1200" dirty="0">
                <a:ea typeface="굴림" panose="020B0600000101010101" pitchFamily="50" charset="-127"/>
              </a:rPr>
              <a:t>다음을 통해서 데이터의 양은 </a:t>
            </a:r>
            <a:r>
              <a:rPr lang="en-US" altLang="ko-KR" sz="1200" dirty="0">
                <a:ea typeface="굴림" panose="020B0600000101010101" pitchFamily="50" charset="-127"/>
              </a:rPr>
              <a:t>3-way</a:t>
            </a:r>
            <a:r>
              <a:rPr lang="ko-KR" altLang="en-US" sz="1200" dirty="0">
                <a:ea typeface="굴림" panose="020B0600000101010101" pitchFamily="50" charset="-127"/>
              </a:rPr>
              <a:t> </a:t>
            </a:r>
            <a:r>
              <a:rPr lang="en-US" altLang="ko-KR" sz="1200" dirty="0">
                <a:ea typeface="굴림" panose="020B0600000101010101" pitchFamily="50" charset="-127"/>
              </a:rPr>
              <a:t>handshake</a:t>
            </a:r>
            <a:r>
              <a:rPr lang="ko-KR" altLang="en-US" sz="1200" dirty="0">
                <a:ea typeface="굴림" panose="020B0600000101010101" pitchFamily="50" charset="-127"/>
              </a:rPr>
              <a:t> 이후 처음 보내는 </a:t>
            </a:r>
            <a:r>
              <a:rPr lang="en-US" altLang="ko-KR" sz="1200" dirty="0">
                <a:ea typeface="굴림" panose="020B0600000101010101" pitchFamily="50" charset="-127"/>
              </a:rPr>
              <a:t>sequence number 1</a:t>
            </a:r>
            <a:r>
              <a:rPr lang="ko-KR" altLang="en-US" sz="1200" dirty="0">
                <a:ea typeface="굴림" panose="020B0600000101010101" pitchFamily="50" charset="-127"/>
              </a:rPr>
              <a:t>의 </a:t>
            </a:r>
            <a:r>
              <a:rPr lang="en-US" altLang="ko-KR" sz="1200" dirty="0">
                <a:ea typeface="굴림" panose="020B0600000101010101" pitchFamily="50" charset="-127"/>
              </a:rPr>
              <a:t>segment</a:t>
            </a:r>
            <a:r>
              <a:rPr lang="ko-KR" altLang="en-US" sz="1200" dirty="0">
                <a:ea typeface="굴림" panose="020B0600000101010101" pitchFamily="50" charset="-127"/>
              </a:rPr>
              <a:t>부터 시작한다</a:t>
            </a:r>
            <a:r>
              <a:rPr lang="en-US" altLang="ko-KR" sz="1200" dirty="0">
                <a:ea typeface="굴림" panose="020B0600000101010101" pitchFamily="50" charset="-127"/>
              </a:rPr>
              <a:t>. 3-way</a:t>
            </a:r>
            <a:r>
              <a:rPr lang="ko-KR" altLang="en-US" sz="1200" dirty="0">
                <a:ea typeface="굴림" panose="020B0600000101010101" pitchFamily="50" charset="-127"/>
              </a:rPr>
              <a:t> </a:t>
            </a:r>
            <a:r>
              <a:rPr lang="en-US" altLang="ko-KR" sz="1200" dirty="0">
                <a:ea typeface="굴림" panose="020B0600000101010101" pitchFamily="50" charset="-127"/>
              </a:rPr>
              <a:t>handshake</a:t>
            </a:r>
            <a:r>
              <a:rPr lang="ko-KR" altLang="en-US" sz="1200" dirty="0">
                <a:ea typeface="굴림" panose="020B0600000101010101" pitchFamily="50" charset="-127"/>
              </a:rPr>
              <a:t> 과정을 포함시키지 않는 이유는 실질적으로 보내는 </a:t>
            </a:r>
            <a:r>
              <a:rPr lang="en-US" altLang="ko-KR" sz="1200" dirty="0">
                <a:ea typeface="굴림" panose="020B0600000101010101" pitchFamily="50" charset="-127"/>
              </a:rPr>
              <a:t>data</a:t>
            </a:r>
            <a:r>
              <a:rPr lang="ko-KR" altLang="en-US" sz="1200" dirty="0">
                <a:ea typeface="굴림" panose="020B0600000101010101" pitchFamily="50" charset="-127"/>
              </a:rPr>
              <a:t>가 없기 때문이다</a:t>
            </a:r>
            <a:r>
              <a:rPr lang="en-US" altLang="ko-KR" sz="1200" dirty="0">
                <a:ea typeface="굴림" panose="020B0600000101010101" pitchFamily="50" charset="-127"/>
              </a:rPr>
              <a:t>. </a:t>
            </a:r>
            <a:r>
              <a:rPr lang="ko-KR" altLang="en-US" sz="1200" dirty="0">
                <a:ea typeface="굴림" panose="020B0600000101010101" pitchFamily="50" charset="-127"/>
              </a:rPr>
              <a:t>그리고 </a:t>
            </a:r>
            <a:r>
              <a:rPr lang="en-US" altLang="ko-KR" sz="1200" dirty="0">
                <a:ea typeface="굴림" panose="020B0600000101010101" pitchFamily="50" charset="-127"/>
              </a:rPr>
              <a:t>connection</a:t>
            </a:r>
            <a:r>
              <a:rPr lang="ko-KR" altLang="en-US" sz="1200" dirty="0">
                <a:ea typeface="굴림" panose="020B0600000101010101" pitchFamily="50" charset="-127"/>
              </a:rPr>
              <a:t>을 종료하기 전 마지막 </a:t>
            </a:r>
            <a:r>
              <a:rPr lang="en-US" altLang="ko-KR" sz="1200" dirty="0">
                <a:ea typeface="굴림" panose="020B0600000101010101" pitchFamily="50" charset="-127"/>
              </a:rPr>
              <a:t>data</a:t>
            </a:r>
            <a:r>
              <a:rPr lang="ko-KR" altLang="en-US" sz="1200" dirty="0">
                <a:ea typeface="굴림" panose="020B0600000101010101" pitchFamily="50" charset="-127"/>
              </a:rPr>
              <a:t>를 보내는 </a:t>
            </a:r>
            <a:r>
              <a:rPr lang="en-US" altLang="ko-KR" sz="1200" dirty="0">
                <a:ea typeface="굴림" panose="020B0600000101010101" pitchFamily="50" charset="-127"/>
              </a:rPr>
              <a:t>segment</a:t>
            </a:r>
            <a:r>
              <a:rPr lang="ko-KR" altLang="en-US" sz="1200" dirty="0">
                <a:ea typeface="굴림" panose="020B0600000101010101" pitchFamily="50" charset="-127"/>
              </a:rPr>
              <a:t>에 대한 </a:t>
            </a:r>
            <a:r>
              <a:rPr lang="en-US" altLang="ko-KR" sz="1200" dirty="0">
                <a:ea typeface="굴림" panose="020B0600000101010101" pitchFamily="50" charset="-127"/>
              </a:rPr>
              <a:t>ACK </a:t>
            </a:r>
            <a:r>
              <a:rPr lang="ko-KR" altLang="en-US" sz="1200" dirty="0">
                <a:ea typeface="굴림" panose="020B0600000101010101" pitchFamily="50" charset="-127"/>
              </a:rPr>
              <a:t>번호가 </a:t>
            </a:r>
            <a:r>
              <a:rPr lang="en-US" altLang="ko-KR" sz="1200" dirty="0">
                <a:ea typeface="굴림" panose="020B0600000101010101" pitchFamily="50" charset="-127"/>
              </a:rPr>
              <a:t>2938029</a:t>
            </a:r>
            <a:r>
              <a:rPr lang="ko-KR" altLang="en-US" sz="1200" dirty="0">
                <a:ea typeface="굴림" panose="020B0600000101010101" pitchFamily="50" charset="-127"/>
              </a:rPr>
              <a:t>였다</a:t>
            </a:r>
            <a:r>
              <a:rPr lang="en-US" altLang="ko-KR" sz="1200" dirty="0">
                <a:ea typeface="굴림" panose="020B0600000101010101" pitchFamily="50" charset="-127"/>
              </a:rPr>
              <a:t>.</a:t>
            </a:r>
            <a:r>
              <a:rPr lang="ko-KR" altLang="en-US" sz="1200" dirty="0">
                <a:ea typeface="굴림" panose="020B0600000101010101" pitchFamily="50" charset="-127"/>
              </a:rPr>
              <a:t> 따라서 </a:t>
            </a:r>
            <a:r>
              <a:rPr lang="en-US" altLang="ko-KR" sz="1200" dirty="0">
                <a:ea typeface="굴림" panose="020B0600000101010101" pitchFamily="50" charset="-127"/>
              </a:rPr>
              <a:t>2938028byte</a:t>
            </a:r>
            <a:r>
              <a:rPr lang="ko-KR" altLang="en-US" sz="1200" dirty="0">
                <a:ea typeface="굴림" panose="020B0600000101010101" pitchFamily="50" charset="-127"/>
              </a:rPr>
              <a:t>만큼의 데이터를 전송하였다</a:t>
            </a:r>
            <a:r>
              <a:rPr lang="en-US" altLang="ko-KR" sz="1200" dirty="0">
                <a:ea typeface="굴림" panose="020B0600000101010101" pitchFamily="50" charset="-127"/>
              </a:rPr>
              <a:t>. </a:t>
            </a:r>
            <a:r>
              <a:rPr lang="ko-KR" altLang="en-US" sz="1200" dirty="0">
                <a:ea typeface="굴림" panose="020B0600000101010101" pitchFamily="50" charset="-127"/>
              </a:rPr>
              <a:t>시간은 </a:t>
            </a:r>
            <a:r>
              <a:rPr lang="en-US" altLang="ko-KR" sz="1200" dirty="0">
                <a:ea typeface="굴림" panose="020B0600000101010101" pitchFamily="50" charset="-127"/>
              </a:rPr>
              <a:t>8.462023-4.070750=4.391273</a:t>
            </a:r>
            <a:r>
              <a:rPr lang="ko-KR" altLang="en-US" sz="1200" dirty="0">
                <a:ea typeface="굴림" panose="020B0600000101010101" pitchFamily="50" charset="-127"/>
              </a:rPr>
              <a:t>이므로 </a:t>
            </a:r>
            <a:r>
              <a:rPr lang="ko-KR" altLang="en-US" sz="1200" dirty="0" err="1">
                <a:ea typeface="굴림" panose="020B0600000101010101" pitchFamily="50" charset="-127"/>
              </a:rPr>
              <a:t>데이터량</a:t>
            </a:r>
            <a:r>
              <a:rPr lang="en-US" altLang="ko-KR" sz="1200" dirty="0">
                <a:ea typeface="굴림" panose="020B0600000101010101" pitchFamily="50" charset="-127"/>
              </a:rPr>
              <a:t>/</a:t>
            </a:r>
            <a:r>
              <a:rPr lang="ko-KR" altLang="en-US" sz="1200" dirty="0">
                <a:ea typeface="굴림" panose="020B0600000101010101" pitchFamily="50" charset="-127"/>
              </a:rPr>
              <a:t>시간을 하여 </a:t>
            </a:r>
            <a:r>
              <a:rPr lang="en-US" altLang="ko-KR" sz="1200" dirty="0">
                <a:ea typeface="굴림" panose="020B0600000101010101" pitchFamily="50" charset="-127"/>
              </a:rPr>
              <a:t>669060.657</a:t>
            </a:r>
            <a:r>
              <a:rPr lang="ko-KR" altLang="en-US" sz="1200" dirty="0">
                <a:ea typeface="굴림" panose="020B0600000101010101" pitchFamily="50" charset="-127"/>
              </a:rPr>
              <a:t>이 </a:t>
            </a:r>
            <a:r>
              <a:rPr lang="en-US" altLang="ko-KR" sz="1200" dirty="0">
                <a:ea typeface="굴림" panose="020B0600000101010101" pitchFamily="50" charset="-127"/>
              </a:rPr>
              <a:t>throughput</a:t>
            </a:r>
            <a:r>
              <a:rPr lang="ko-KR" altLang="en-US" sz="1200" dirty="0">
                <a:ea typeface="굴림" panose="020B0600000101010101" pitchFamily="50" charset="-127"/>
              </a:rPr>
              <a:t>임을 확인할 수 있다</a:t>
            </a:r>
            <a:r>
              <a:rPr lang="en-US" altLang="ko-KR" sz="1200" dirty="0">
                <a:ea typeface="굴림" panose="020B0600000101010101" pitchFamily="50" charset="-127"/>
              </a:rPr>
              <a:t>.</a:t>
            </a:r>
            <a:r>
              <a:rPr lang="ko-KR" altLang="en-US" sz="1200" dirty="0">
                <a:ea typeface="굴림" panose="020B0600000101010101" pitchFamily="50" charset="-127"/>
              </a:rPr>
              <a:t> </a:t>
            </a:r>
            <a:endParaRPr lang="en-US" altLang="ko-KR" sz="1200" dirty="0">
              <a:ea typeface="굴림" panose="020B0600000101010101" pitchFamily="50" charset="-127"/>
            </a:endParaRPr>
          </a:p>
        </p:txBody>
      </p:sp>
      <p:cxnSp>
        <p:nvCxnSpPr>
          <p:cNvPr id="14" name="직선 연결선 13">
            <a:extLst>
              <a:ext uri="{FF2B5EF4-FFF2-40B4-BE49-F238E27FC236}">
                <a16:creationId xmlns:a16="http://schemas.microsoft.com/office/drawing/2014/main" id="{C6218E3B-5864-4FC6-BC0B-950EDA78C532}"/>
              </a:ext>
            </a:extLst>
          </p:cNvPr>
          <p:cNvCxnSpPr>
            <a:cxnSpLocks/>
          </p:cNvCxnSpPr>
          <p:nvPr/>
        </p:nvCxnSpPr>
        <p:spPr>
          <a:xfrm flipH="1">
            <a:off x="1306283" y="2712390"/>
            <a:ext cx="39915" cy="108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1B972611-07C8-479A-8BCB-F089374B91A6}"/>
              </a:ext>
            </a:extLst>
          </p:cNvPr>
          <p:cNvCxnSpPr>
            <a:cxnSpLocks/>
          </p:cNvCxnSpPr>
          <p:nvPr/>
        </p:nvCxnSpPr>
        <p:spPr>
          <a:xfrm>
            <a:off x="1182913" y="1527643"/>
            <a:ext cx="123371" cy="90884"/>
          </a:xfrm>
          <a:prstGeom prst="line">
            <a:avLst/>
          </a:prstGeom>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49CFDF14-42D9-4F02-BF86-E578F2C99794}"/>
              </a:ext>
            </a:extLst>
          </p:cNvPr>
          <p:cNvPicPr>
            <a:picLocks noChangeAspect="1"/>
          </p:cNvPicPr>
          <p:nvPr/>
        </p:nvPicPr>
        <p:blipFill>
          <a:blip r:embed="rId2"/>
          <a:stretch>
            <a:fillRect/>
          </a:stretch>
        </p:blipFill>
        <p:spPr>
          <a:xfrm>
            <a:off x="388823" y="2049355"/>
            <a:ext cx="8192125" cy="150228"/>
          </a:xfrm>
          <a:prstGeom prst="rect">
            <a:avLst/>
          </a:prstGeom>
        </p:spPr>
      </p:pic>
      <p:pic>
        <p:nvPicPr>
          <p:cNvPr id="6" name="그림 5">
            <a:extLst>
              <a:ext uri="{FF2B5EF4-FFF2-40B4-BE49-F238E27FC236}">
                <a16:creationId xmlns:a16="http://schemas.microsoft.com/office/drawing/2014/main" id="{C44A1060-02E4-42DC-9D3C-EEFA07FF7A2D}"/>
              </a:ext>
            </a:extLst>
          </p:cNvPr>
          <p:cNvPicPr>
            <a:picLocks noChangeAspect="1"/>
          </p:cNvPicPr>
          <p:nvPr/>
        </p:nvPicPr>
        <p:blipFill>
          <a:blip r:embed="rId3"/>
          <a:stretch>
            <a:fillRect/>
          </a:stretch>
        </p:blipFill>
        <p:spPr>
          <a:xfrm>
            <a:off x="457200" y="1862091"/>
            <a:ext cx="9144000" cy="176145"/>
          </a:xfrm>
          <a:prstGeom prst="rect">
            <a:avLst/>
          </a:prstGeom>
        </p:spPr>
      </p:pic>
    </p:spTree>
    <p:extLst>
      <p:ext uri="{BB962C8B-B14F-4D97-AF65-F5344CB8AC3E}">
        <p14:creationId xmlns:p14="http://schemas.microsoft.com/office/powerpoint/2010/main" val="3752500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8" name="직사각형 37">
            <a:extLst>
              <a:ext uri="{FF2B5EF4-FFF2-40B4-BE49-F238E27FC236}">
                <a16:creationId xmlns:a16="http://schemas.microsoft.com/office/drawing/2014/main" id="{0EC28992-1233-48F0-9F89-37EE44FF0A47}"/>
              </a:ext>
            </a:extLst>
          </p:cNvPr>
          <p:cNvSpPr/>
          <p:nvPr/>
        </p:nvSpPr>
        <p:spPr>
          <a:xfrm>
            <a:off x="702508" y="1231358"/>
            <a:ext cx="7846405" cy="646331"/>
          </a:xfrm>
          <a:prstGeom prst="rect">
            <a:avLst/>
          </a:prstGeom>
        </p:spPr>
        <p:txBody>
          <a:bodyPr wrap="square">
            <a:spAutoFit/>
          </a:bodyPr>
          <a:lstStyle/>
          <a:p>
            <a:pPr>
              <a:buFont typeface="Bookman Old Style" panose="02050604050505020204" pitchFamily="18" charset="0"/>
              <a:buAutoNum type="arabicPeriod"/>
            </a:pPr>
            <a:r>
              <a:rPr lang="en-US" altLang="ko-KR" sz="900" dirty="0"/>
              <a:t>What is the IP address and TCP port number used by the client computer (source) that is transferring the file to gaia.cs.umass.edu?  </a:t>
            </a:r>
          </a:p>
          <a:p>
            <a:pPr>
              <a:buFont typeface="Bookman Old Style" panose="02050604050505020204" pitchFamily="18" charset="0"/>
              <a:buAutoNum type="arabicPeriod"/>
            </a:pPr>
            <a:r>
              <a:rPr lang="en-US" altLang="ko-KR" sz="900" dirty="0"/>
              <a:t>What is the IP address of gaia.cs.umass.edu? On what port number is it sending and receiving TCP segments for this connection? </a:t>
            </a:r>
            <a:endParaRPr lang="ko-KR" altLang="ko-KR" sz="900" dirty="0"/>
          </a:p>
          <a:p>
            <a:pPr>
              <a:buFont typeface="Bookman Old Style" panose="02050604050505020204" pitchFamily="18" charset="0"/>
              <a:buAutoNum type="arabicPeriod"/>
            </a:pPr>
            <a:endParaRPr lang="en-US" altLang="ko-KR" sz="900" dirty="0"/>
          </a:p>
          <a:p>
            <a:pPr>
              <a:buFont typeface="Bookman Old Style" panose="02050604050505020204" pitchFamily="18" charset="0"/>
              <a:buAutoNum type="arabicPeriod"/>
            </a:pPr>
            <a:endParaRPr lang="en-US" altLang="ko-KR" sz="900" dirty="0">
              <a:ea typeface="굴림" panose="020B0600000101010101" pitchFamily="50" charset="-127"/>
            </a:endParaRPr>
          </a:p>
        </p:txBody>
      </p:sp>
      <p:sp>
        <p:nvSpPr>
          <p:cNvPr id="12" name="직사각형 11">
            <a:extLst>
              <a:ext uri="{FF2B5EF4-FFF2-40B4-BE49-F238E27FC236}">
                <a16:creationId xmlns:a16="http://schemas.microsoft.com/office/drawing/2014/main" id="{2174E98D-D8F5-4FBF-AC02-1A28A0E52ECC}"/>
              </a:ext>
            </a:extLst>
          </p:cNvPr>
          <p:cNvSpPr/>
          <p:nvPr/>
        </p:nvSpPr>
        <p:spPr>
          <a:xfrm>
            <a:off x="1104739" y="4290357"/>
            <a:ext cx="3022035" cy="276999"/>
          </a:xfrm>
          <a:prstGeom prst="rect">
            <a:avLst/>
          </a:prstGeom>
        </p:spPr>
        <p:txBody>
          <a:bodyPr wrap="square">
            <a:spAutoFit/>
          </a:bodyPr>
          <a:lstStyle/>
          <a:p>
            <a:r>
              <a:rPr lang="en-US" altLang="ko-KR" sz="1200" dirty="0">
                <a:ea typeface="굴림" panose="020B0600000101010101" pitchFamily="50" charset="-127"/>
              </a:rPr>
              <a:t>Client</a:t>
            </a:r>
            <a:r>
              <a:rPr lang="ko-KR" altLang="en-US" sz="1200" dirty="0">
                <a:ea typeface="굴림" panose="020B0600000101010101" pitchFamily="50" charset="-127"/>
              </a:rPr>
              <a:t>의 </a:t>
            </a:r>
            <a:r>
              <a:rPr lang="en-US" altLang="ko-KR" sz="1200" dirty="0">
                <a:ea typeface="굴림" panose="020B0600000101010101" pitchFamily="50" charset="-127"/>
              </a:rPr>
              <a:t>IP address</a:t>
            </a:r>
          </a:p>
        </p:txBody>
      </p:sp>
      <p:pic>
        <p:nvPicPr>
          <p:cNvPr id="3" name="그림 2">
            <a:extLst>
              <a:ext uri="{FF2B5EF4-FFF2-40B4-BE49-F238E27FC236}">
                <a16:creationId xmlns:a16="http://schemas.microsoft.com/office/drawing/2014/main" id="{25A1262C-BDB7-456B-BBE4-4485E9C59CE9}"/>
              </a:ext>
            </a:extLst>
          </p:cNvPr>
          <p:cNvPicPr>
            <a:picLocks noChangeAspect="1"/>
          </p:cNvPicPr>
          <p:nvPr/>
        </p:nvPicPr>
        <p:blipFill>
          <a:blip r:embed="rId2"/>
          <a:stretch>
            <a:fillRect/>
          </a:stretch>
        </p:blipFill>
        <p:spPr>
          <a:xfrm>
            <a:off x="684705" y="1659289"/>
            <a:ext cx="3455835" cy="2514110"/>
          </a:xfrm>
          <a:prstGeom prst="rect">
            <a:avLst/>
          </a:prstGeom>
        </p:spPr>
      </p:pic>
      <p:pic>
        <p:nvPicPr>
          <p:cNvPr id="4" name="그림 3">
            <a:extLst>
              <a:ext uri="{FF2B5EF4-FFF2-40B4-BE49-F238E27FC236}">
                <a16:creationId xmlns:a16="http://schemas.microsoft.com/office/drawing/2014/main" id="{53ECDDD4-0C8C-4838-8400-5AF7BD0C8F26}"/>
              </a:ext>
            </a:extLst>
          </p:cNvPr>
          <p:cNvPicPr>
            <a:picLocks noChangeAspect="1"/>
          </p:cNvPicPr>
          <p:nvPr/>
        </p:nvPicPr>
        <p:blipFill>
          <a:blip r:embed="rId3"/>
          <a:stretch>
            <a:fillRect/>
          </a:stretch>
        </p:blipFill>
        <p:spPr>
          <a:xfrm>
            <a:off x="4625710" y="1813174"/>
            <a:ext cx="3833585" cy="1790700"/>
          </a:xfrm>
          <a:prstGeom prst="rect">
            <a:avLst/>
          </a:prstGeom>
        </p:spPr>
      </p:pic>
      <p:sp>
        <p:nvSpPr>
          <p:cNvPr id="9" name="직사각형 8">
            <a:extLst>
              <a:ext uri="{FF2B5EF4-FFF2-40B4-BE49-F238E27FC236}">
                <a16:creationId xmlns:a16="http://schemas.microsoft.com/office/drawing/2014/main" id="{2B5DF9D6-981B-4D0D-85DF-F727B2701382}"/>
              </a:ext>
            </a:extLst>
          </p:cNvPr>
          <p:cNvSpPr/>
          <p:nvPr/>
        </p:nvSpPr>
        <p:spPr>
          <a:xfrm>
            <a:off x="5526878" y="4290357"/>
            <a:ext cx="3022035" cy="276999"/>
          </a:xfrm>
          <a:prstGeom prst="rect">
            <a:avLst/>
          </a:prstGeom>
        </p:spPr>
        <p:txBody>
          <a:bodyPr wrap="square">
            <a:spAutoFit/>
          </a:bodyPr>
          <a:lstStyle/>
          <a:p>
            <a:r>
              <a:rPr lang="en-US" altLang="ko-KR" sz="1200" dirty="0">
                <a:ea typeface="굴림" panose="020B0600000101010101" pitchFamily="50" charset="-127"/>
              </a:rPr>
              <a:t>Gaia server</a:t>
            </a:r>
            <a:r>
              <a:rPr lang="ko-KR" altLang="en-US" sz="1200" dirty="0">
                <a:ea typeface="굴림" panose="020B0600000101010101" pitchFamily="50" charset="-127"/>
              </a:rPr>
              <a:t>의 </a:t>
            </a:r>
            <a:r>
              <a:rPr lang="en-US" altLang="ko-KR" sz="1200" dirty="0">
                <a:ea typeface="굴림" panose="020B0600000101010101" pitchFamily="50" charset="-127"/>
              </a:rPr>
              <a:t>IP address</a:t>
            </a:r>
          </a:p>
        </p:txBody>
      </p:sp>
      <p:sp>
        <p:nvSpPr>
          <p:cNvPr id="7" name="직사각형 6">
            <a:extLst>
              <a:ext uri="{FF2B5EF4-FFF2-40B4-BE49-F238E27FC236}">
                <a16:creationId xmlns:a16="http://schemas.microsoft.com/office/drawing/2014/main" id="{F9B9600C-C4D8-4E43-9BBA-74F7639F1425}"/>
              </a:ext>
            </a:extLst>
          </p:cNvPr>
          <p:cNvSpPr/>
          <p:nvPr/>
        </p:nvSpPr>
        <p:spPr>
          <a:xfrm>
            <a:off x="2175466" y="2677886"/>
            <a:ext cx="1090248" cy="123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07BFE9A-2A0E-4C5E-BB2A-AF1AB13404A8}"/>
              </a:ext>
            </a:extLst>
          </p:cNvPr>
          <p:cNvSpPr/>
          <p:nvPr/>
        </p:nvSpPr>
        <p:spPr>
          <a:xfrm>
            <a:off x="5526877" y="3204126"/>
            <a:ext cx="1461751" cy="2938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5853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8" name="직사각형 37">
            <a:extLst>
              <a:ext uri="{FF2B5EF4-FFF2-40B4-BE49-F238E27FC236}">
                <a16:creationId xmlns:a16="http://schemas.microsoft.com/office/drawing/2014/main" id="{0EC28992-1233-48F0-9F89-37EE44FF0A47}"/>
              </a:ext>
            </a:extLst>
          </p:cNvPr>
          <p:cNvSpPr/>
          <p:nvPr/>
        </p:nvSpPr>
        <p:spPr>
          <a:xfrm>
            <a:off x="702508" y="1231358"/>
            <a:ext cx="7846405" cy="646331"/>
          </a:xfrm>
          <a:prstGeom prst="rect">
            <a:avLst/>
          </a:prstGeom>
        </p:spPr>
        <p:txBody>
          <a:bodyPr wrap="square">
            <a:spAutoFit/>
          </a:bodyPr>
          <a:lstStyle/>
          <a:p>
            <a:pPr>
              <a:buFont typeface="Bookman Old Style" panose="02050604050505020204" pitchFamily="18" charset="0"/>
              <a:buAutoNum type="arabicPeriod"/>
            </a:pPr>
            <a:r>
              <a:rPr lang="en-US" altLang="ko-KR" sz="900" dirty="0"/>
              <a:t>What is the IP address and TCP port number used by the client computer (source) that is transferring the file to gaia.cs.umass.edu?  </a:t>
            </a:r>
          </a:p>
          <a:p>
            <a:pPr>
              <a:buFont typeface="Bookman Old Style" panose="02050604050505020204" pitchFamily="18" charset="0"/>
              <a:buAutoNum type="arabicPeriod"/>
            </a:pPr>
            <a:r>
              <a:rPr lang="en-US" altLang="ko-KR" sz="900" dirty="0"/>
              <a:t>What is the IP address of gaia.cs.umass.edu? On what port number is it sending and receiving TCP segments for this connection? </a:t>
            </a:r>
            <a:endParaRPr lang="ko-KR" altLang="ko-KR" sz="900" dirty="0"/>
          </a:p>
          <a:p>
            <a:pPr>
              <a:buFont typeface="Bookman Old Style" panose="02050604050505020204" pitchFamily="18" charset="0"/>
              <a:buAutoNum type="arabicPeriod"/>
            </a:pPr>
            <a:endParaRPr lang="en-US" altLang="ko-KR" sz="900" dirty="0"/>
          </a:p>
          <a:p>
            <a:pPr>
              <a:buFont typeface="Bookman Old Style" panose="02050604050505020204" pitchFamily="18" charset="0"/>
              <a:buAutoNum type="arabicPeriod"/>
            </a:pPr>
            <a:endParaRPr lang="en-US" altLang="ko-KR" sz="900" dirty="0">
              <a:ea typeface="굴림" panose="020B0600000101010101" pitchFamily="50" charset="-127"/>
            </a:endParaRPr>
          </a:p>
        </p:txBody>
      </p:sp>
      <p:sp>
        <p:nvSpPr>
          <p:cNvPr id="12" name="직사각형 11">
            <a:extLst>
              <a:ext uri="{FF2B5EF4-FFF2-40B4-BE49-F238E27FC236}">
                <a16:creationId xmlns:a16="http://schemas.microsoft.com/office/drawing/2014/main" id="{2174E98D-D8F5-4FBF-AC02-1A28A0E52ECC}"/>
              </a:ext>
            </a:extLst>
          </p:cNvPr>
          <p:cNvSpPr/>
          <p:nvPr/>
        </p:nvSpPr>
        <p:spPr>
          <a:xfrm>
            <a:off x="1104739" y="4290357"/>
            <a:ext cx="3022035" cy="276999"/>
          </a:xfrm>
          <a:prstGeom prst="rect">
            <a:avLst/>
          </a:prstGeom>
        </p:spPr>
        <p:txBody>
          <a:bodyPr wrap="square">
            <a:spAutoFit/>
          </a:bodyPr>
          <a:lstStyle/>
          <a:p>
            <a:r>
              <a:rPr lang="en-US" altLang="ko-KR" sz="1200" dirty="0">
                <a:ea typeface="굴림" panose="020B0600000101010101" pitchFamily="50" charset="-127"/>
              </a:rPr>
              <a:t>Client</a:t>
            </a:r>
            <a:r>
              <a:rPr lang="ko-KR" altLang="en-US" sz="1200" dirty="0">
                <a:ea typeface="굴림" panose="020B0600000101010101" pitchFamily="50" charset="-127"/>
              </a:rPr>
              <a:t>의 </a:t>
            </a:r>
            <a:r>
              <a:rPr lang="en-US" altLang="ko-KR" sz="1200" dirty="0">
                <a:ea typeface="굴림" panose="020B0600000101010101" pitchFamily="50" charset="-127"/>
              </a:rPr>
              <a:t>Port Address : 60041</a:t>
            </a:r>
          </a:p>
        </p:txBody>
      </p:sp>
      <p:sp>
        <p:nvSpPr>
          <p:cNvPr id="9" name="직사각형 8">
            <a:extLst>
              <a:ext uri="{FF2B5EF4-FFF2-40B4-BE49-F238E27FC236}">
                <a16:creationId xmlns:a16="http://schemas.microsoft.com/office/drawing/2014/main" id="{2B5DF9D6-981B-4D0D-85DF-F727B2701382}"/>
              </a:ext>
            </a:extLst>
          </p:cNvPr>
          <p:cNvSpPr/>
          <p:nvPr/>
        </p:nvSpPr>
        <p:spPr>
          <a:xfrm>
            <a:off x="5094514" y="4290357"/>
            <a:ext cx="3454399" cy="276999"/>
          </a:xfrm>
          <a:prstGeom prst="rect">
            <a:avLst/>
          </a:prstGeom>
        </p:spPr>
        <p:txBody>
          <a:bodyPr wrap="square">
            <a:spAutoFit/>
          </a:bodyPr>
          <a:lstStyle/>
          <a:p>
            <a:r>
              <a:rPr lang="en-US" altLang="ko-KR" sz="1200" dirty="0">
                <a:ea typeface="굴림" panose="020B0600000101010101" pitchFamily="50" charset="-127"/>
              </a:rPr>
              <a:t>Gaia server</a:t>
            </a:r>
            <a:r>
              <a:rPr lang="ko-KR" altLang="en-US" sz="1200" dirty="0">
                <a:ea typeface="굴림" panose="020B0600000101010101" pitchFamily="50" charset="-127"/>
              </a:rPr>
              <a:t>의 </a:t>
            </a:r>
            <a:r>
              <a:rPr lang="en-US" altLang="ko-KR" sz="1200" dirty="0">
                <a:ea typeface="굴림" panose="020B0600000101010101" pitchFamily="50" charset="-127"/>
              </a:rPr>
              <a:t>Port Address : 128.119.245.12</a:t>
            </a:r>
          </a:p>
        </p:txBody>
      </p:sp>
      <p:pic>
        <p:nvPicPr>
          <p:cNvPr id="6" name="그림 5">
            <a:extLst>
              <a:ext uri="{FF2B5EF4-FFF2-40B4-BE49-F238E27FC236}">
                <a16:creationId xmlns:a16="http://schemas.microsoft.com/office/drawing/2014/main" id="{DE90409A-A5FB-4023-A2AC-E5ED9B8DCDCB}"/>
              </a:ext>
            </a:extLst>
          </p:cNvPr>
          <p:cNvPicPr>
            <a:picLocks noChangeAspect="1"/>
          </p:cNvPicPr>
          <p:nvPr/>
        </p:nvPicPr>
        <p:blipFill>
          <a:blip r:embed="rId2"/>
          <a:stretch>
            <a:fillRect/>
          </a:stretch>
        </p:blipFill>
        <p:spPr>
          <a:xfrm>
            <a:off x="595087" y="1821287"/>
            <a:ext cx="7990965" cy="537284"/>
          </a:xfrm>
          <a:prstGeom prst="rect">
            <a:avLst/>
          </a:prstGeom>
        </p:spPr>
      </p:pic>
      <p:pic>
        <p:nvPicPr>
          <p:cNvPr id="2" name="그림 1">
            <a:extLst>
              <a:ext uri="{FF2B5EF4-FFF2-40B4-BE49-F238E27FC236}">
                <a16:creationId xmlns:a16="http://schemas.microsoft.com/office/drawing/2014/main" id="{BFBF14AA-A8D2-46CA-8D67-9318A0822A1D}"/>
              </a:ext>
            </a:extLst>
          </p:cNvPr>
          <p:cNvPicPr>
            <a:picLocks noChangeAspect="1"/>
          </p:cNvPicPr>
          <p:nvPr/>
        </p:nvPicPr>
        <p:blipFill>
          <a:blip r:embed="rId3"/>
          <a:stretch>
            <a:fillRect/>
          </a:stretch>
        </p:blipFill>
        <p:spPr>
          <a:xfrm>
            <a:off x="892629" y="2679159"/>
            <a:ext cx="7582633" cy="669470"/>
          </a:xfrm>
          <a:prstGeom prst="rect">
            <a:avLst/>
          </a:prstGeom>
        </p:spPr>
      </p:pic>
    </p:spTree>
    <p:extLst>
      <p:ext uri="{BB962C8B-B14F-4D97-AF65-F5344CB8AC3E}">
        <p14:creationId xmlns:p14="http://schemas.microsoft.com/office/powerpoint/2010/main" val="372094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3">
            <a:extLst>
              <a:ext uri="{FF2B5EF4-FFF2-40B4-BE49-F238E27FC236}">
                <a16:creationId xmlns:a16="http://schemas.microsoft.com/office/drawing/2014/main" id="{1E5213F8-2F5D-4195-B968-BAA284370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335" y="4083844"/>
            <a:ext cx="43291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제목 3">
            <a:extLst>
              <a:ext uri="{FF2B5EF4-FFF2-40B4-BE49-F238E27FC236}">
                <a16:creationId xmlns:a16="http://schemas.microsoft.com/office/drawing/2014/main" id="{7FB8895F-26C1-4302-9503-EC48D146AC55}"/>
              </a:ext>
            </a:extLst>
          </p:cNvPr>
          <p:cNvSpPr>
            <a:spLocks noGrp="1"/>
          </p:cNvSpPr>
          <p:nvPr>
            <p:ph type="title"/>
          </p:nvPr>
        </p:nvSpPr>
        <p:spPr/>
        <p:txBody>
          <a:bodyPr/>
          <a:lstStyle/>
          <a:p>
            <a:r>
              <a:rPr lang="en-US" altLang="ko-KR"/>
              <a:t>Wireshark_TCP_v6.0</a:t>
            </a:r>
          </a:p>
        </p:txBody>
      </p:sp>
      <p:sp>
        <p:nvSpPr>
          <p:cNvPr id="2" name="내용 개체 틀 4">
            <a:extLst>
              <a:ext uri="{FF2B5EF4-FFF2-40B4-BE49-F238E27FC236}">
                <a16:creationId xmlns:a16="http://schemas.microsoft.com/office/drawing/2014/main" id="{F7534B02-4127-490F-BAA0-579134852537}"/>
              </a:ext>
            </a:extLst>
          </p:cNvPr>
          <p:cNvSpPr>
            <a:spLocks noGrp="1"/>
          </p:cNvSpPr>
          <p:nvPr>
            <p:ph sz="quarter" idx="1"/>
          </p:nvPr>
        </p:nvSpPr>
        <p:spPr>
          <a:xfrm>
            <a:off x="1485900" y="914400"/>
            <a:ext cx="6172200" cy="3331369"/>
          </a:xfrm>
        </p:spPr>
        <p:txBody>
          <a:bodyPr>
            <a:normAutofit fontScale="62500" lnSpcReduction="20000"/>
          </a:bodyPr>
          <a:lstStyle/>
          <a:p>
            <a:pPr>
              <a:lnSpc>
                <a:spcPct val="120000"/>
              </a:lnSpc>
              <a:buFont typeface="Wingdings 3" panose="05040102010807070707" pitchFamily="18" charset="2"/>
              <a:buNone/>
              <a:defRPr/>
            </a:pPr>
            <a:r>
              <a:rPr lang="en-US" altLang="ko-KR" dirty="0"/>
              <a:t>Questions (2/4)</a:t>
            </a:r>
          </a:p>
          <a:p>
            <a:pPr>
              <a:lnSpc>
                <a:spcPct val="120000"/>
              </a:lnSpc>
              <a:defRPr/>
            </a:pPr>
            <a:r>
              <a:rPr lang="en-US" altLang="ko-KR" dirty="0"/>
              <a:t>What is the sequence number of the TCP SYN segment that is used to initiate the TCP connection between the client computer and gaia.cs.umass.edu?  What is it in the segment that identifies the segment as a SYN segment? </a:t>
            </a:r>
            <a:endParaRPr lang="ko-KR" altLang="ko-KR" dirty="0"/>
          </a:p>
          <a:p>
            <a:pPr>
              <a:lnSpc>
                <a:spcPct val="120000"/>
              </a:lnSpc>
              <a:defRPr/>
            </a:pPr>
            <a:r>
              <a:rPr lang="en-US" altLang="ko-KR" dirty="0"/>
              <a:t>What is the sequence number of the SYNACK segment sent by gaia.cs.umass.edu to the client computer in reply to the SYN?  What is the value of the Acknowledgement field in the SYNACK segment?  How did gaia.cs.umass.edu determine that value? What is it in the segment that identifies the segment as a SYNACK segment? </a:t>
            </a:r>
            <a:endParaRPr lang="ko-KR" altLang="ko-KR" dirty="0"/>
          </a:p>
          <a:p>
            <a:pPr>
              <a:lnSpc>
                <a:spcPct val="120000"/>
              </a:lnSpc>
              <a:defRPr/>
            </a:pPr>
            <a:r>
              <a:rPr lang="en-US" altLang="ko-KR" dirty="0"/>
              <a:t>What is the sequence number of the TCP segment containing the HTTP POST command?  Note that in order to find the POST command, you’ll need to dig into the packet content field at the bottom of the </a:t>
            </a:r>
            <a:r>
              <a:rPr lang="en-US" altLang="ko-KR" dirty="0" err="1"/>
              <a:t>Wireshark</a:t>
            </a:r>
            <a:r>
              <a:rPr lang="en-US" altLang="ko-KR" dirty="0"/>
              <a:t> window, looking for a segment with a “POST” within its DATA field. </a:t>
            </a:r>
            <a:endParaRPr lang="ko-KR" altLang="ko-KR" dirty="0"/>
          </a:p>
        </p:txBody>
      </p:sp>
      <p:sp>
        <p:nvSpPr>
          <p:cNvPr id="5" name="모서리가 둥근 직사각형 4">
            <a:extLst>
              <a:ext uri="{FF2B5EF4-FFF2-40B4-BE49-F238E27FC236}">
                <a16:creationId xmlns:a16="http://schemas.microsoft.com/office/drawing/2014/main" id="{DBDFB7E5-F9AE-46A9-97B5-3A8D0AC7EC3C}"/>
              </a:ext>
            </a:extLst>
          </p:cNvPr>
          <p:cNvSpPr/>
          <p:nvPr/>
        </p:nvSpPr>
        <p:spPr>
          <a:xfrm>
            <a:off x="6948488" y="4245769"/>
            <a:ext cx="485775" cy="1619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sz="13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12" name="직사각형 11">
            <a:extLst>
              <a:ext uri="{FF2B5EF4-FFF2-40B4-BE49-F238E27FC236}">
                <a16:creationId xmlns:a16="http://schemas.microsoft.com/office/drawing/2014/main" id="{2174E98D-D8F5-4FBF-AC02-1A28A0E52ECC}"/>
              </a:ext>
            </a:extLst>
          </p:cNvPr>
          <p:cNvSpPr/>
          <p:nvPr/>
        </p:nvSpPr>
        <p:spPr>
          <a:xfrm>
            <a:off x="1104739" y="4290357"/>
            <a:ext cx="3022035" cy="276999"/>
          </a:xfrm>
          <a:prstGeom prst="rect">
            <a:avLst/>
          </a:prstGeom>
        </p:spPr>
        <p:txBody>
          <a:bodyPr wrap="square">
            <a:spAutoFit/>
          </a:bodyPr>
          <a:lstStyle/>
          <a:p>
            <a:r>
              <a:rPr lang="en-US" altLang="ko-KR" sz="1200" dirty="0">
                <a:ea typeface="굴림" panose="020B0600000101010101" pitchFamily="50" charset="-127"/>
              </a:rPr>
              <a:t>Client</a:t>
            </a:r>
            <a:r>
              <a:rPr lang="ko-KR" altLang="en-US" sz="1200" dirty="0">
                <a:ea typeface="굴림" panose="020B0600000101010101" pitchFamily="50" charset="-127"/>
              </a:rPr>
              <a:t>의 </a:t>
            </a:r>
            <a:r>
              <a:rPr lang="en-US" altLang="ko-KR" sz="1200" dirty="0">
                <a:ea typeface="굴림" panose="020B0600000101010101" pitchFamily="50" charset="-127"/>
              </a:rPr>
              <a:t>Port Address : 60041</a:t>
            </a:r>
          </a:p>
        </p:txBody>
      </p:sp>
      <p:sp>
        <p:nvSpPr>
          <p:cNvPr id="9" name="직사각형 8">
            <a:extLst>
              <a:ext uri="{FF2B5EF4-FFF2-40B4-BE49-F238E27FC236}">
                <a16:creationId xmlns:a16="http://schemas.microsoft.com/office/drawing/2014/main" id="{2B5DF9D6-981B-4D0D-85DF-F727B2701382}"/>
              </a:ext>
            </a:extLst>
          </p:cNvPr>
          <p:cNvSpPr/>
          <p:nvPr/>
        </p:nvSpPr>
        <p:spPr>
          <a:xfrm>
            <a:off x="5324685" y="2355125"/>
            <a:ext cx="3454399" cy="830997"/>
          </a:xfrm>
          <a:prstGeom prst="rect">
            <a:avLst/>
          </a:prstGeom>
        </p:spPr>
        <p:txBody>
          <a:bodyPr wrap="square">
            <a:spAutoFit/>
          </a:bodyPr>
          <a:lstStyle/>
          <a:p>
            <a:r>
              <a:rPr lang="ko-KR" altLang="en-US" sz="1200" dirty="0">
                <a:ea typeface="굴림" panose="020B0600000101010101" pitchFamily="50" charset="-127"/>
              </a:rPr>
              <a:t>가장 처음의 </a:t>
            </a:r>
            <a:r>
              <a:rPr lang="en-US" altLang="ko-KR" sz="1200" dirty="0">
                <a:ea typeface="굴림" panose="020B0600000101010101" pitchFamily="50" charset="-127"/>
              </a:rPr>
              <a:t>SYN flag</a:t>
            </a:r>
            <a:r>
              <a:rPr lang="ko-KR" altLang="en-US" sz="1200" dirty="0">
                <a:ea typeface="굴림" panose="020B0600000101010101" pitchFamily="50" charset="-127"/>
              </a:rPr>
              <a:t>가 포함된 </a:t>
            </a:r>
            <a:r>
              <a:rPr lang="en-US" altLang="ko-KR" sz="1200" dirty="0">
                <a:ea typeface="굴림" panose="020B0600000101010101" pitchFamily="50" charset="-127"/>
              </a:rPr>
              <a:t>segment</a:t>
            </a:r>
            <a:r>
              <a:rPr lang="ko-KR" altLang="en-US" sz="1200" dirty="0">
                <a:ea typeface="굴림" panose="020B0600000101010101" pitchFamily="50" charset="-127"/>
              </a:rPr>
              <a:t>를 조사하였다</a:t>
            </a:r>
            <a:r>
              <a:rPr lang="en-US" altLang="ko-KR" sz="1200" dirty="0">
                <a:ea typeface="굴림" panose="020B0600000101010101" pitchFamily="50" charset="-127"/>
              </a:rPr>
              <a:t>. Sequence number</a:t>
            </a:r>
            <a:r>
              <a:rPr lang="ko-KR" altLang="en-US" sz="1200" dirty="0">
                <a:ea typeface="굴림" panose="020B0600000101010101" pitchFamily="50" charset="-127"/>
              </a:rPr>
              <a:t>은 </a:t>
            </a:r>
            <a:r>
              <a:rPr lang="en-US" altLang="ko-KR" sz="1200" dirty="0">
                <a:ea typeface="굴림" panose="020B0600000101010101" pitchFamily="50" charset="-127"/>
              </a:rPr>
              <a:t>0</a:t>
            </a:r>
            <a:r>
              <a:rPr lang="ko-KR" altLang="en-US" sz="1200" dirty="0">
                <a:ea typeface="굴림" panose="020B0600000101010101" pitchFamily="50" charset="-127"/>
              </a:rPr>
              <a:t>이었고 포함되어 있는 </a:t>
            </a:r>
            <a:r>
              <a:rPr lang="en-US" altLang="ko-KR" sz="1200" dirty="0">
                <a:ea typeface="굴림" panose="020B0600000101010101" pitchFamily="50" charset="-127"/>
              </a:rPr>
              <a:t>SYN flag</a:t>
            </a:r>
            <a:r>
              <a:rPr lang="ko-KR" altLang="en-US" sz="1200" dirty="0">
                <a:ea typeface="굴림" panose="020B0600000101010101" pitchFamily="50" charset="-127"/>
              </a:rPr>
              <a:t>로 </a:t>
            </a:r>
            <a:r>
              <a:rPr lang="en-US" altLang="ko-KR" sz="1200" dirty="0">
                <a:ea typeface="굴림" panose="020B0600000101010101" pitchFamily="50" charset="-127"/>
              </a:rPr>
              <a:t>SYN segment</a:t>
            </a:r>
            <a:r>
              <a:rPr lang="ko-KR" altLang="en-US" sz="1200" dirty="0">
                <a:ea typeface="굴림" panose="020B0600000101010101" pitchFamily="50" charset="-127"/>
              </a:rPr>
              <a:t>를 식별 가능하다</a:t>
            </a:r>
            <a:r>
              <a:rPr lang="en-US" altLang="ko-KR" sz="1200" dirty="0">
                <a:ea typeface="굴림" panose="020B0600000101010101" pitchFamily="50" charset="-127"/>
              </a:rPr>
              <a:t>.</a:t>
            </a:r>
          </a:p>
        </p:txBody>
      </p:sp>
      <p:pic>
        <p:nvPicPr>
          <p:cNvPr id="10" name="그림 9">
            <a:extLst>
              <a:ext uri="{FF2B5EF4-FFF2-40B4-BE49-F238E27FC236}">
                <a16:creationId xmlns:a16="http://schemas.microsoft.com/office/drawing/2014/main" id="{6538A2F4-918C-4E1F-982C-C1354F198936}"/>
              </a:ext>
            </a:extLst>
          </p:cNvPr>
          <p:cNvPicPr>
            <a:picLocks noChangeAspect="1"/>
          </p:cNvPicPr>
          <p:nvPr/>
        </p:nvPicPr>
        <p:blipFill>
          <a:blip r:embed="rId2"/>
          <a:stretch>
            <a:fillRect/>
          </a:stretch>
        </p:blipFill>
        <p:spPr>
          <a:xfrm>
            <a:off x="415311" y="1866366"/>
            <a:ext cx="8040915" cy="136927"/>
          </a:xfrm>
          <a:prstGeom prst="rect">
            <a:avLst/>
          </a:prstGeom>
        </p:spPr>
      </p:pic>
      <p:sp>
        <p:nvSpPr>
          <p:cNvPr id="3" name="직사각형 2">
            <a:extLst>
              <a:ext uri="{FF2B5EF4-FFF2-40B4-BE49-F238E27FC236}">
                <a16:creationId xmlns:a16="http://schemas.microsoft.com/office/drawing/2014/main" id="{04F4111A-49FE-46FF-AD14-77D5D05A7EFC}"/>
              </a:ext>
            </a:extLst>
          </p:cNvPr>
          <p:cNvSpPr/>
          <p:nvPr/>
        </p:nvSpPr>
        <p:spPr>
          <a:xfrm>
            <a:off x="1179987" y="1046532"/>
            <a:ext cx="6985953" cy="681725"/>
          </a:xfrm>
          <a:prstGeom prst="rect">
            <a:avLst/>
          </a:prstGeom>
        </p:spPr>
        <p:txBody>
          <a:bodyPr wrap="square">
            <a:spAutoFit/>
          </a:bodyPr>
          <a:lstStyle/>
          <a:p>
            <a:pPr>
              <a:lnSpc>
                <a:spcPct val="120000"/>
              </a:lnSpc>
              <a:defRPr/>
            </a:pPr>
            <a:r>
              <a:rPr lang="en-US" altLang="ko-KR" sz="1100" dirty="0"/>
              <a:t>What is the sequence number of the TCP SYN segment that is used to initiate the TCP connection between the client computer and gaia.cs.umass.edu?  What is it in the segment that identifies the segment as a SYN segment? </a:t>
            </a:r>
            <a:endParaRPr lang="ko-KR" altLang="ko-KR" sz="1100" dirty="0"/>
          </a:p>
        </p:txBody>
      </p:sp>
      <p:pic>
        <p:nvPicPr>
          <p:cNvPr id="4" name="그림 3">
            <a:extLst>
              <a:ext uri="{FF2B5EF4-FFF2-40B4-BE49-F238E27FC236}">
                <a16:creationId xmlns:a16="http://schemas.microsoft.com/office/drawing/2014/main" id="{E1F29678-4BBF-4B5C-9BF7-035766500A7C}"/>
              </a:ext>
            </a:extLst>
          </p:cNvPr>
          <p:cNvPicPr>
            <a:picLocks noChangeAspect="1"/>
          </p:cNvPicPr>
          <p:nvPr/>
        </p:nvPicPr>
        <p:blipFill>
          <a:blip r:embed="rId3"/>
          <a:stretch>
            <a:fillRect/>
          </a:stretch>
        </p:blipFill>
        <p:spPr>
          <a:xfrm>
            <a:off x="513773" y="2983958"/>
            <a:ext cx="3747652" cy="1511150"/>
          </a:xfrm>
          <a:prstGeom prst="rect">
            <a:avLst/>
          </a:prstGeom>
        </p:spPr>
      </p:pic>
      <p:pic>
        <p:nvPicPr>
          <p:cNvPr id="5" name="그림 4">
            <a:extLst>
              <a:ext uri="{FF2B5EF4-FFF2-40B4-BE49-F238E27FC236}">
                <a16:creationId xmlns:a16="http://schemas.microsoft.com/office/drawing/2014/main" id="{3682B926-7C6F-4942-A2C6-B4D980CCAD44}"/>
              </a:ext>
            </a:extLst>
          </p:cNvPr>
          <p:cNvPicPr>
            <a:picLocks noChangeAspect="1"/>
          </p:cNvPicPr>
          <p:nvPr/>
        </p:nvPicPr>
        <p:blipFill>
          <a:blip r:embed="rId4"/>
          <a:stretch>
            <a:fillRect/>
          </a:stretch>
        </p:blipFill>
        <p:spPr>
          <a:xfrm>
            <a:off x="415311" y="2035972"/>
            <a:ext cx="4909374" cy="915307"/>
          </a:xfrm>
          <a:prstGeom prst="rect">
            <a:avLst/>
          </a:prstGeom>
        </p:spPr>
      </p:pic>
    </p:spTree>
    <p:extLst>
      <p:ext uri="{BB962C8B-B14F-4D97-AF65-F5344CB8AC3E}">
        <p14:creationId xmlns:p14="http://schemas.microsoft.com/office/powerpoint/2010/main" val="239050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 name="직사각형 2">
            <a:extLst>
              <a:ext uri="{FF2B5EF4-FFF2-40B4-BE49-F238E27FC236}">
                <a16:creationId xmlns:a16="http://schemas.microsoft.com/office/drawing/2014/main" id="{04F4111A-49FE-46FF-AD14-77D5D05A7EFC}"/>
              </a:ext>
            </a:extLst>
          </p:cNvPr>
          <p:cNvSpPr/>
          <p:nvPr/>
        </p:nvSpPr>
        <p:spPr>
          <a:xfrm>
            <a:off x="1179987" y="1046532"/>
            <a:ext cx="6985953" cy="884858"/>
          </a:xfrm>
          <a:prstGeom prst="rect">
            <a:avLst/>
          </a:prstGeom>
        </p:spPr>
        <p:txBody>
          <a:bodyPr wrap="square">
            <a:spAutoFit/>
          </a:bodyPr>
          <a:lstStyle/>
          <a:p>
            <a:pPr>
              <a:lnSpc>
                <a:spcPct val="120000"/>
              </a:lnSpc>
              <a:defRPr/>
            </a:pPr>
            <a:r>
              <a:rPr lang="en-US" altLang="ko-KR" sz="1100" dirty="0"/>
              <a:t>What is the sequence number of the SYNACK segment sent by gaia.cs.umass.edu to the client computer in reply to the SYN?  What is the value of the Acknowledgement field in the SYNACK segment?  How did gaia.cs.umass.edu determine that value? What is it in the segment that identifies the segment as a SYNACK segment? </a:t>
            </a:r>
            <a:endParaRPr lang="ko-KR" altLang="ko-KR" sz="1100" dirty="0"/>
          </a:p>
        </p:txBody>
      </p:sp>
      <p:pic>
        <p:nvPicPr>
          <p:cNvPr id="2" name="그림 1">
            <a:extLst>
              <a:ext uri="{FF2B5EF4-FFF2-40B4-BE49-F238E27FC236}">
                <a16:creationId xmlns:a16="http://schemas.microsoft.com/office/drawing/2014/main" id="{1C3BBB7B-B781-4CA8-AF78-F08C6E9D4B83}"/>
              </a:ext>
            </a:extLst>
          </p:cNvPr>
          <p:cNvPicPr>
            <a:picLocks noChangeAspect="1"/>
          </p:cNvPicPr>
          <p:nvPr/>
        </p:nvPicPr>
        <p:blipFill>
          <a:blip r:embed="rId2"/>
          <a:stretch>
            <a:fillRect/>
          </a:stretch>
        </p:blipFill>
        <p:spPr>
          <a:xfrm>
            <a:off x="418622" y="2030667"/>
            <a:ext cx="8306755" cy="139219"/>
          </a:xfrm>
          <a:prstGeom prst="rect">
            <a:avLst/>
          </a:prstGeom>
        </p:spPr>
      </p:pic>
      <p:pic>
        <p:nvPicPr>
          <p:cNvPr id="6" name="그림 5">
            <a:extLst>
              <a:ext uri="{FF2B5EF4-FFF2-40B4-BE49-F238E27FC236}">
                <a16:creationId xmlns:a16="http://schemas.microsoft.com/office/drawing/2014/main" id="{AF1046DE-5416-43B3-BC71-39B72B05BC24}"/>
              </a:ext>
            </a:extLst>
          </p:cNvPr>
          <p:cNvPicPr>
            <a:picLocks noChangeAspect="1"/>
          </p:cNvPicPr>
          <p:nvPr/>
        </p:nvPicPr>
        <p:blipFill>
          <a:blip r:embed="rId3"/>
          <a:stretch>
            <a:fillRect/>
          </a:stretch>
        </p:blipFill>
        <p:spPr>
          <a:xfrm>
            <a:off x="418622" y="2169886"/>
            <a:ext cx="5264407" cy="884858"/>
          </a:xfrm>
          <a:prstGeom prst="rect">
            <a:avLst/>
          </a:prstGeom>
        </p:spPr>
      </p:pic>
      <p:pic>
        <p:nvPicPr>
          <p:cNvPr id="7" name="그림 6">
            <a:extLst>
              <a:ext uri="{FF2B5EF4-FFF2-40B4-BE49-F238E27FC236}">
                <a16:creationId xmlns:a16="http://schemas.microsoft.com/office/drawing/2014/main" id="{FAC8B878-2C24-4FF8-BD12-5A033DC69B26}"/>
              </a:ext>
            </a:extLst>
          </p:cNvPr>
          <p:cNvPicPr>
            <a:picLocks noChangeAspect="1"/>
          </p:cNvPicPr>
          <p:nvPr/>
        </p:nvPicPr>
        <p:blipFill>
          <a:blip r:embed="rId4"/>
          <a:stretch>
            <a:fillRect/>
          </a:stretch>
        </p:blipFill>
        <p:spPr>
          <a:xfrm>
            <a:off x="562743" y="3054744"/>
            <a:ext cx="3479486" cy="1547493"/>
          </a:xfrm>
          <a:prstGeom prst="rect">
            <a:avLst/>
          </a:prstGeom>
        </p:spPr>
      </p:pic>
      <p:sp>
        <p:nvSpPr>
          <p:cNvPr id="13" name="직사각형 12">
            <a:extLst>
              <a:ext uri="{FF2B5EF4-FFF2-40B4-BE49-F238E27FC236}">
                <a16:creationId xmlns:a16="http://schemas.microsoft.com/office/drawing/2014/main" id="{C4B6192C-A2AC-456E-BFFD-519DA66100AF}"/>
              </a:ext>
            </a:extLst>
          </p:cNvPr>
          <p:cNvSpPr/>
          <p:nvPr/>
        </p:nvSpPr>
        <p:spPr>
          <a:xfrm>
            <a:off x="5324685" y="2355125"/>
            <a:ext cx="3454399" cy="2308324"/>
          </a:xfrm>
          <a:prstGeom prst="rect">
            <a:avLst/>
          </a:prstGeom>
        </p:spPr>
        <p:txBody>
          <a:bodyPr wrap="square">
            <a:spAutoFit/>
          </a:bodyPr>
          <a:lstStyle/>
          <a:p>
            <a:r>
              <a:rPr lang="en-US" altLang="ko-KR" sz="1200" dirty="0">
                <a:ea typeface="굴림" panose="020B0600000101010101" pitchFamily="50" charset="-127"/>
              </a:rPr>
              <a:t>Gaia</a:t>
            </a:r>
            <a:r>
              <a:rPr lang="ko-KR" altLang="en-US" sz="1200" dirty="0">
                <a:ea typeface="굴림" panose="020B0600000101010101" pitchFamily="50" charset="-127"/>
              </a:rPr>
              <a:t>서버가 </a:t>
            </a:r>
            <a:r>
              <a:rPr lang="en-US" altLang="ko-KR" sz="1200" dirty="0">
                <a:ea typeface="굴림" panose="020B0600000101010101" pitchFamily="50" charset="-127"/>
              </a:rPr>
              <a:t>client</a:t>
            </a:r>
            <a:r>
              <a:rPr lang="ko-KR" altLang="en-US" sz="1200" dirty="0">
                <a:ea typeface="굴림" panose="020B0600000101010101" pitchFamily="50" charset="-127"/>
              </a:rPr>
              <a:t>에게 </a:t>
            </a:r>
            <a:r>
              <a:rPr lang="en-US" altLang="ko-KR" sz="1200" dirty="0">
                <a:ea typeface="굴림" panose="020B0600000101010101" pitchFamily="50" charset="-127"/>
              </a:rPr>
              <a:t>reply</a:t>
            </a:r>
            <a:r>
              <a:rPr lang="ko-KR" altLang="en-US" sz="1200" dirty="0">
                <a:ea typeface="굴림" panose="020B0600000101010101" pitchFamily="50" charset="-127"/>
              </a:rPr>
              <a:t>해준 </a:t>
            </a:r>
            <a:r>
              <a:rPr lang="en-US" altLang="ko-KR" sz="1200" dirty="0">
                <a:ea typeface="굴림" panose="020B0600000101010101" pitchFamily="50" charset="-127"/>
              </a:rPr>
              <a:t>SYNACK segment</a:t>
            </a:r>
            <a:r>
              <a:rPr lang="ko-KR" altLang="en-US" sz="1200" dirty="0">
                <a:ea typeface="굴림" panose="020B0600000101010101" pitchFamily="50" charset="-127"/>
              </a:rPr>
              <a:t>를 조사하였다</a:t>
            </a:r>
            <a:r>
              <a:rPr lang="en-US" altLang="ko-KR" sz="1200" dirty="0">
                <a:ea typeface="굴림" panose="020B0600000101010101" pitchFamily="50" charset="-127"/>
              </a:rPr>
              <a:t>. </a:t>
            </a:r>
          </a:p>
          <a:p>
            <a:r>
              <a:rPr lang="en-US" altLang="ko-KR" sz="1200" dirty="0">
                <a:ea typeface="굴림" panose="020B0600000101010101" pitchFamily="50" charset="-127"/>
              </a:rPr>
              <a:t>Sequence number</a:t>
            </a:r>
            <a:r>
              <a:rPr lang="ko-KR" altLang="en-US" sz="1200" dirty="0">
                <a:ea typeface="굴림" panose="020B0600000101010101" pitchFamily="50" charset="-127"/>
              </a:rPr>
              <a:t>은 </a:t>
            </a:r>
            <a:r>
              <a:rPr lang="en-US" altLang="ko-KR" sz="1200" dirty="0" err="1">
                <a:ea typeface="굴림" panose="020B0600000101010101" pitchFamily="50" charset="-127"/>
              </a:rPr>
              <a:t>relativ</a:t>
            </a:r>
            <a:r>
              <a:rPr lang="ko-KR" altLang="en-US" sz="1200" dirty="0">
                <a:ea typeface="굴림" panose="020B0600000101010101" pitchFamily="50" charset="-127"/>
              </a:rPr>
              <a:t>로 </a:t>
            </a:r>
            <a:r>
              <a:rPr lang="en-US" altLang="ko-KR" sz="1200" dirty="0">
                <a:ea typeface="굴림" panose="020B0600000101010101" pitchFamily="50" charset="-127"/>
              </a:rPr>
              <a:t>0</a:t>
            </a:r>
            <a:r>
              <a:rPr lang="ko-KR" altLang="en-US" sz="1200" dirty="0">
                <a:ea typeface="굴림" panose="020B0600000101010101" pitchFamily="50" charset="-127"/>
              </a:rPr>
              <a:t>이었고 포함되어 있는 </a:t>
            </a:r>
            <a:r>
              <a:rPr lang="en-US" altLang="ko-KR" sz="1200" dirty="0">
                <a:ea typeface="굴림" panose="020B0600000101010101" pitchFamily="50" charset="-127"/>
              </a:rPr>
              <a:t>SYN flag</a:t>
            </a:r>
            <a:r>
              <a:rPr lang="ko-KR" altLang="en-US" sz="1200" dirty="0">
                <a:ea typeface="굴림" panose="020B0600000101010101" pitchFamily="50" charset="-127"/>
              </a:rPr>
              <a:t>와 </a:t>
            </a:r>
            <a:r>
              <a:rPr lang="en-US" altLang="ko-KR" sz="1200" dirty="0">
                <a:ea typeface="굴림" panose="020B0600000101010101" pitchFamily="50" charset="-127"/>
              </a:rPr>
              <a:t>ACK flag</a:t>
            </a:r>
            <a:r>
              <a:rPr lang="ko-KR" altLang="en-US" sz="1200" dirty="0">
                <a:ea typeface="굴림" panose="020B0600000101010101" pitchFamily="50" charset="-127"/>
              </a:rPr>
              <a:t>로 </a:t>
            </a:r>
            <a:r>
              <a:rPr lang="en-US" altLang="ko-KR" sz="1200" dirty="0">
                <a:ea typeface="굴림" panose="020B0600000101010101" pitchFamily="50" charset="-127"/>
              </a:rPr>
              <a:t>SYNACK </a:t>
            </a:r>
            <a:r>
              <a:rPr lang="en-US" altLang="ko-KR" sz="1200" dirty="0" err="1">
                <a:ea typeface="굴림" panose="020B0600000101010101" pitchFamily="50" charset="-127"/>
              </a:rPr>
              <a:t>segmen</a:t>
            </a:r>
            <a:r>
              <a:rPr lang="ko-KR" altLang="en-US" sz="1200" dirty="0">
                <a:ea typeface="굴림" panose="020B0600000101010101" pitchFamily="50" charset="-127"/>
              </a:rPr>
              <a:t>를 식별 가능하다</a:t>
            </a:r>
            <a:r>
              <a:rPr lang="en-US" altLang="ko-KR" sz="1200" dirty="0">
                <a:ea typeface="굴림" panose="020B0600000101010101" pitchFamily="50" charset="-127"/>
              </a:rPr>
              <a:t>.</a:t>
            </a:r>
          </a:p>
          <a:p>
            <a:endParaRPr lang="en-US" altLang="ko-KR" sz="1200" dirty="0">
              <a:ea typeface="굴림" panose="020B0600000101010101" pitchFamily="50" charset="-127"/>
            </a:endParaRPr>
          </a:p>
          <a:p>
            <a:r>
              <a:rPr lang="en-US" altLang="ko-KR" sz="1200" dirty="0"/>
              <a:t>3-way handshake </a:t>
            </a:r>
            <a:r>
              <a:rPr lang="ko-KR" altLang="en-US" sz="1200" dirty="0"/>
              <a:t>과정이므로 클라이언트가 </a:t>
            </a:r>
            <a:r>
              <a:rPr lang="en-US" altLang="ko-KR" sz="1200" dirty="0"/>
              <a:t>SYN</a:t>
            </a:r>
            <a:r>
              <a:rPr lang="ko-KR" altLang="en-US" sz="1200" dirty="0"/>
              <a:t>을 전달했으므로 그에 대한 답변인 </a:t>
            </a:r>
            <a:r>
              <a:rPr lang="en-US" altLang="ko-KR" sz="1200" dirty="0"/>
              <a:t>ACK</a:t>
            </a:r>
            <a:r>
              <a:rPr lang="ko-KR" altLang="en-US" sz="1200" dirty="0"/>
              <a:t>를 포함한다</a:t>
            </a:r>
            <a:r>
              <a:rPr lang="en-US" altLang="ko-KR" sz="1200" dirty="0"/>
              <a:t>. </a:t>
            </a:r>
            <a:r>
              <a:rPr lang="ko-KR" altLang="en-US" sz="1200" dirty="0"/>
              <a:t>즉 전송한 </a:t>
            </a:r>
            <a:r>
              <a:rPr lang="en-US" altLang="ko-KR" sz="1200" dirty="0"/>
              <a:t>SYN </a:t>
            </a:r>
            <a:r>
              <a:rPr lang="ko-KR" altLang="en-US" sz="1200" dirty="0"/>
              <a:t>번호 </a:t>
            </a:r>
            <a:r>
              <a:rPr lang="en-US" altLang="ko-KR" sz="1200" dirty="0"/>
              <a:t>+ 1</a:t>
            </a:r>
            <a:r>
              <a:rPr lang="ko-KR" altLang="en-US" sz="1200" dirty="0"/>
              <a:t>을 </a:t>
            </a:r>
            <a:r>
              <a:rPr lang="en-US" altLang="ko-KR" sz="1200" dirty="0"/>
              <a:t>ACK</a:t>
            </a:r>
            <a:r>
              <a:rPr lang="ko-KR" altLang="en-US" sz="1200" dirty="0"/>
              <a:t>로 전송한다</a:t>
            </a:r>
            <a:r>
              <a:rPr lang="en-US" altLang="ko-KR" sz="1200" dirty="0"/>
              <a:t>.</a:t>
            </a:r>
          </a:p>
          <a:p>
            <a:r>
              <a:rPr lang="en-US" altLang="ko-KR" sz="1200" dirty="0">
                <a:ea typeface="굴림" panose="020B0600000101010101" pitchFamily="50" charset="-127"/>
              </a:rPr>
              <a:t>Acknowledgment </a:t>
            </a:r>
            <a:r>
              <a:rPr lang="en-US" altLang="ko-KR" sz="1200" dirty="0" err="1">
                <a:ea typeface="굴림" panose="020B0600000101010101" pitchFamily="50" charset="-127"/>
              </a:rPr>
              <a:t>numbe</a:t>
            </a:r>
            <a:r>
              <a:rPr lang="ko-KR" altLang="en-US" sz="1200" dirty="0">
                <a:ea typeface="굴림" panose="020B0600000101010101" pitchFamily="50" charset="-127"/>
              </a:rPr>
              <a:t>은 다음 패킷의 </a:t>
            </a:r>
            <a:r>
              <a:rPr lang="en-US" altLang="ko-KR" sz="1200" dirty="0">
                <a:ea typeface="굴림" panose="020B0600000101010101" pitchFamily="50" charset="-127"/>
              </a:rPr>
              <a:t>sequence </a:t>
            </a:r>
            <a:r>
              <a:rPr lang="en-US" altLang="ko-KR" sz="1200" dirty="0" err="1">
                <a:ea typeface="굴림" panose="020B0600000101010101" pitchFamily="50" charset="-127"/>
              </a:rPr>
              <a:t>numbe</a:t>
            </a:r>
            <a:r>
              <a:rPr lang="ko-KR" altLang="en-US" sz="1200" dirty="0">
                <a:ea typeface="굴림" panose="020B0600000101010101" pitchFamily="50" charset="-127"/>
              </a:rPr>
              <a:t>로 기대되는 </a:t>
            </a:r>
            <a:r>
              <a:rPr lang="en-US" altLang="ko-KR" sz="1200" dirty="0">
                <a:ea typeface="굴림" panose="020B0600000101010101" pitchFamily="50" charset="-127"/>
              </a:rPr>
              <a:t>1</a:t>
            </a:r>
            <a:r>
              <a:rPr lang="ko-KR" altLang="en-US" sz="1200" dirty="0">
                <a:ea typeface="굴림" panose="020B0600000101010101" pitchFamily="50" charset="-127"/>
              </a:rPr>
              <a:t>이다</a:t>
            </a:r>
            <a:r>
              <a:rPr lang="en-US" altLang="ko-KR" sz="1200" dirty="0">
                <a:ea typeface="굴림" panose="020B0600000101010101" pitchFamily="50" charset="-127"/>
              </a:rPr>
              <a:t>.</a:t>
            </a:r>
          </a:p>
        </p:txBody>
      </p:sp>
      <p:pic>
        <p:nvPicPr>
          <p:cNvPr id="8" name="그림 7">
            <a:extLst>
              <a:ext uri="{FF2B5EF4-FFF2-40B4-BE49-F238E27FC236}">
                <a16:creationId xmlns:a16="http://schemas.microsoft.com/office/drawing/2014/main" id="{757BD1C2-C1FC-4B4F-A54E-FBC1BA8AAC32}"/>
              </a:ext>
            </a:extLst>
          </p:cNvPr>
          <p:cNvPicPr>
            <a:picLocks noChangeAspect="1"/>
          </p:cNvPicPr>
          <p:nvPr/>
        </p:nvPicPr>
        <p:blipFill>
          <a:blip r:embed="rId5"/>
          <a:stretch>
            <a:fillRect/>
          </a:stretch>
        </p:blipFill>
        <p:spPr>
          <a:xfrm>
            <a:off x="2115603" y="2309105"/>
            <a:ext cx="3091894" cy="143809"/>
          </a:xfrm>
          <a:prstGeom prst="rect">
            <a:avLst/>
          </a:prstGeom>
        </p:spPr>
      </p:pic>
    </p:spTree>
    <p:extLst>
      <p:ext uri="{BB962C8B-B14F-4D97-AF65-F5344CB8AC3E}">
        <p14:creationId xmlns:p14="http://schemas.microsoft.com/office/powerpoint/2010/main" val="655372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
            <a:extLst>
              <a:ext uri="{FF2B5EF4-FFF2-40B4-BE49-F238E27FC236}">
                <a16:creationId xmlns:a16="http://schemas.microsoft.com/office/drawing/2014/main" id="{B1EF227F-F971-46C4-8C83-D820A502B67B}"/>
              </a:ext>
            </a:extLst>
          </p:cNvPr>
          <p:cNvSpPr/>
          <p:nvPr/>
        </p:nvSpPr>
        <p:spPr>
          <a:xfrm>
            <a:off x="388823" y="375240"/>
            <a:ext cx="1081450" cy="415498"/>
          </a:xfrm>
          <a:prstGeom prst="rect">
            <a:avLst/>
          </a:prstGeom>
        </p:spPr>
        <p:txBody>
          <a:bodyPr wrap="none">
            <a:spAutoFit/>
          </a:bodyPr>
          <a:lstStyle/>
          <a:p>
            <a:pPr>
              <a:spcAft>
                <a:spcPts val="0"/>
              </a:spcAft>
            </a:pPr>
            <a:r>
              <a:rPr lang="en-US" altLang="ko-KR" sz="2100" b="1" kern="100" dirty="0">
                <a:solidFill>
                  <a:schemeClr val="accent1"/>
                </a:solidFill>
                <a:cs typeface="Arial" panose="020B0604020202020204" pitchFamily="34" charset="0"/>
              </a:rPr>
              <a:t>#1 TCP</a:t>
            </a:r>
            <a:endParaRPr lang="en-US" altLang="zh-CN" sz="2100" b="1" kern="100" dirty="0">
              <a:solidFill>
                <a:schemeClr val="accent1"/>
              </a:solidFill>
              <a:latin typeface="맑은 고딕"/>
              <a:cs typeface="Arial" panose="020B0604020202020204" pitchFamily="34" charset="0"/>
            </a:endParaRPr>
          </a:p>
        </p:txBody>
      </p:sp>
      <p:sp>
        <p:nvSpPr>
          <p:cNvPr id="23" name="矩形 3">
            <a:extLst>
              <a:ext uri="{FF2B5EF4-FFF2-40B4-BE49-F238E27FC236}">
                <a16:creationId xmlns:a16="http://schemas.microsoft.com/office/drawing/2014/main" id="{0C3A4CF7-87CC-43F9-AF8E-E4B93B05167B}"/>
              </a:ext>
            </a:extLst>
          </p:cNvPr>
          <p:cNvSpPr/>
          <p:nvPr/>
        </p:nvSpPr>
        <p:spPr>
          <a:xfrm>
            <a:off x="388823" y="742818"/>
            <a:ext cx="1786643" cy="276999"/>
          </a:xfrm>
          <a:prstGeom prst="rect">
            <a:avLst/>
          </a:prstGeom>
        </p:spPr>
        <p:txBody>
          <a:bodyPr wrap="none">
            <a:spAutoFit/>
          </a:bodyPr>
          <a:lstStyle/>
          <a:p>
            <a:pPr>
              <a:spcAft>
                <a:spcPts val="0"/>
              </a:spcAft>
            </a:pPr>
            <a:r>
              <a:rPr lang="en-US" altLang="zh-CN" sz="1200" kern="100" dirty="0">
                <a:solidFill>
                  <a:schemeClr val="accent1"/>
                </a:solidFill>
                <a:latin typeface="맑은 고딕"/>
                <a:cs typeface="Arial" panose="020B0604020202020204" pitchFamily="34" charset="0"/>
              </a:rPr>
              <a:t>Network programming</a:t>
            </a:r>
          </a:p>
        </p:txBody>
      </p:sp>
      <p:sp>
        <p:nvSpPr>
          <p:cNvPr id="3" name="직사각형 2">
            <a:extLst>
              <a:ext uri="{FF2B5EF4-FFF2-40B4-BE49-F238E27FC236}">
                <a16:creationId xmlns:a16="http://schemas.microsoft.com/office/drawing/2014/main" id="{04F4111A-49FE-46FF-AD14-77D5D05A7EFC}"/>
              </a:ext>
            </a:extLst>
          </p:cNvPr>
          <p:cNvSpPr/>
          <p:nvPr/>
        </p:nvSpPr>
        <p:spPr>
          <a:xfrm>
            <a:off x="1179987" y="1046532"/>
            <a:ext cx="6985953" cy="681725"/>
          </a:xfrm>
          <a:prstGeom prst="rect">
            <a:avLst/>
          </a:prstGeom>
        </p:spPr>
        <p:txBody>
          <a:bodyPr wrap="square">
            <a:spAutoFit/>
          </a:bodyPr>
          <a:lstStyle/>
          <a:p>
            <a:pPr>
              <a:lnSpc>
                <a:spcPct val="120000"/>
              </a:lnSpc>
              <a:defRPr/>
            </a:pPr>
            <a:r>
              <a:rPr lang="en-US" altLang="ko-KR" sz="1100" dirty="0"/>
              <a:t>What is the sequence number of the TCP segment containing the HTTP POST command?  Note that in order to find the POST command, you’ll need to dig into the packet content field at the bottom of the Wireshark window, looking for a segment with a “POST” within its DATA field. </a:t>
            </a:r>
            <a:endParaRPr lang="ko-KR" altLang="ko-KR" sz="1100" dirty="0"/>
          </a:p>
        </p:txBody>
      </p:sp>
      <p:sp>
        <p:nvSpPr>
          <p:cNvPr id="13" name="직사각형 12">
            <a:extLst>
              <a:ext uri="{FF2B5EF4-FFF2-40B4-BE49-F238E27FC236}">
                <a16:creationId xmlns:a16="http://schemas.microsoft.com/office/drawing/2014/main" id="{C4B6192C-A2AC-456E-BFFD-519DA66100AF}"/>
              </a:ext>
            </a:extLst>
          </p:cNvPr>
          <p:cNvSpPr/>
          <p:nvPr/>
        </p:nvSpPr>
        <p:spPr>
          <a:xfrm>
            <a:off x="5324685" y="2355125"/>
            <a:ext cx="3454399" cy="830997"/>
          </a:xfrm>
          <a:prstGeom prst="rect">
            <a:avLst/>
          </a:prstGeom>
        </p:spPr>
        <p:txBody>
          <a:bodyPr wrap="square">
            <a:spAutoFit/>
          </a:bodyPr>
          <a:lstStyle/>
          <a:p>
            <a:r>
              <a:rPr lang="ko-KR" altLang="en-US" sz="1200" dirty="0">
                <a:ea typeface="굴림" panose="020B0600000101010101" pitchFamily="50" charset="-127"/>
              </a:rPr>
              <a:t>다음은 </a:t>
            </a:r>
            <a:r>
              <a:rPr lang="en-US" altLang="ko-KR" sz="1200" dirty="0">
                <a:ea typeface="굴림" panose="020B0600000101010101" pitchFamily="50" charset="-127"/>
              </a:rPr>
              <a:t>HTTP</a:t>
            </a:r>
            <a:r>
              <a:rPr lang="ko-KR" altLang="en-US" sz="1200" dirty="0">
                <a:ea typeface="굴림" panose="020B0600000101010101" pitchFamily="50" charset="-127"/>
              </a:rPr>
              <a:t>에서 </a:t>
            </a:r>
            <a:r>
              <a:rPr lang="en-US" altLang="ko-KR" sz="1200" dirty="0">
                <a:ea typeface="굴림" panose="020B0600000101010101" pitchFamily="50" charset="-127"/>
              </a:rPr>
              <a:t>POST</a:t>
            </a:r>
            <a:r>
              <a:rPr lang="ko-KR" altLang="en-US" sz="1200" dirty="0">
                <a:ea typeface="굴림" panose="020B0600000101010101" pitchFamily="50" charset="-127"/>
              </a:rPr>
              <a:t>명령을 포함하고 있는</a:t>
            </a:r>
            <a:r>
              <a:rPr lang="en-US" altLang="ko-KR" sz="1200" dirty="0">
                <a:ea typeface="굴림" panose="020B0600000101010101" pitchFamily="50" charset="-127"/>
              </a:rPr>
              <a:t>, 3-way handshake </a:t>
            </a:r>
            <a:r>
              <a:rPr lang="ko-KR" altLang="en-US" sz="1200" dirty="0">
                <a:ea typeface="굴림" panose="020B0600000101010101" pitchFamily="50" charset="-127"/>
              </a:rPr>
              <a:t>이후의 첫 </a:t>
            </a:r>
            <a:r>
              <a:rPr lang="en-US" altLang="ko-KR" sz="1200" dirty="0">
                <a:ea typeface="굴림" panose="020B0600000101010101" pitchFamily="50" charset="-127"/>
              </a:rPr>
              <a:t>data</a:t>
            </a:r>
            <a:r>
              <a:rPr lang="ko-KR" altLang="en-US" sz="1200" dirty="0">
                <a:ea typeface="굴림" panose="020B0600000101010101" pitchFamily="50" charset="-127"/>
              </a:rPr>
              <a:t>를 포함하고 있는 </a:t>
            </a:r>
            <a:r>
              <a:rPr lang="en-US" altLang="ko-KR" sz="1200" dirty="0">
                <a:ea typeface="굴림" panose="020B0600000101010101" pitchFamily="50" charset="-127"/>
              </a:rPr>
              <a:t>segment</a:t>
            </a:r>
            <a:r>
              <a:rPr lang="ko-KR" altLang="en-US" sz="1200" dirty="0">
                <a:ea typeface="굴림" panose="020B0600000101010101" pitchFamily="50" charset="-127"/>
              </a:rPr>
              <a:t>이다</a:t>
            </a:r>
            <a:r>
              <a:rPr lang="en-US" altLang="ko-KR" sz="1200" dirty="0">
                <a:ea typeface="굴림" panose="020B0600000101010101" pitchFamily="50" charset="-127"/>
              </a:rPr>
              <a:t>. </a:t>
            </a:r>
            <a:r>
              <a:rPr lang="ko-KR" altLang="en-US" sz="1200" dirty="0">
                <a:ea typeface="굴림" panose="020B0600000101010101" pitchFamily="50" charset="-127"/>
              </a:rPr>
              <a:t>이 </a:t>
            </a:r>
            <a:r>
              <a:rPr lang="en-US" altLang="ko-KR" sz="1200" dirty="0">
                <a:ea typeface="굴림" panose="020B0600000101010101" pitchFamily="50" charset="-127"/>
              </a:rPr>
              <a:t>packet</a:t>
            </a:r>
            <a:r>
              <a:rPr lang="ko-KR" altLang="en-US" sz="1200" dirty="0">
                <a:ea typeface="굴림" panose="020B0600000101010101" pitchFamily="50" charset="-127"/>
              </a:rPr>
              <a:t>의 </a:t>
            </a:r>
            <a:r>
              <a:rPr lang="en-US" altLang="ko-KR" sz="1200" dirty="0">
                <a:ea typeface="굴림" panose="020B0600000101010101" pitchFamily="50" charset="-127"/>
              </a:rPr>
              <a:t>sequence number</a:t>
            </a:r>
            <a:r>
              <a:rPr lang="ko-KR" altLang="en-US" sz="1200" dirty="0">
                <a:ea typeface="굴림" panose="020B0600000101010101" pitchFamily="50" charset="-127"/>
              </a:rPr>
              <a:t>은 </a:t>
            </a:r>
            <a:r>
              <a:rPr lang="en-US" altLang="ko-KR" sz="1200" dirty="0">
                <a:ea typeface="굴림" panose="020B0600000101010101" pitchFamily="50" charset="-127"/>
              </a:rPr>
              <a:t>1</a:t>
            </a:r>
            <a:r>
              <a:rPr lang="ko-KR" altLang="en-US" sz="1200" dirty="0">
                <a:ea typeface="굴림" panose="020B0600000101010101" pitchFamily="50" charset="-127"/>
              </a:rPr>
              <a:t>이다</a:t>
            </a:r>
            <a:r>
              <a:rPr lang="en-US" altLang="ko-KR" sz="1200" dirty="0">
                <a:ea typeface="굴림" panose="020B0600000101010101" pitchFamily="50" charset="-127"/>
              </a:rPr>
              <a:t>. </a:t>
            </a:r>
          </a:p>
        </p:txBody>
      </p:sp>
      <p:pic>
        <p:nvPicPr>
          <p:cNvPr id="4" name="그림 3">
            <a:extLst>
              <a:ext uri="{FF2B5EF4-FFF2-40B4-BE49-F238E27FC236}">
                <a16:creationId xmlns:a16="http://schemas.microsoft.com/office/drawing/2014/main" id="{91C8E84F-1741-445A-9D8E-A2D4761045E1}"/>
              </a:ext>
            </a:extLst>
          </p:cNvPr>
          <p:cNvPicPr>
            <a:picLocks noChangeAspect="1"/>
          </p:cNvPicPr>
          <p:nvPr/>
        </p:nvPicPr>
        <p:blipFill>
          <a:blip r:embed="rId2"/>
          <a:stretch>
            <a:fillRect/>
          </a:stretch>
        </p:blipFill>
        <p:spPr>
          <a:xfrm>
            <a:off x="508001" y="1886856"/>
            <a:ext cx="4642513" cy="2597579"/>
          </a:xfrm>
          <a:prstGeom prst="rect">
            <a:avLst/>
          </a:prstGeom>
        </p:spPr>
      </p:pic>
    </p:spTree>
    <p:extLst>
      <p:ext uri="{BB962C8B-B14F-4D97-AF65-F5344CB8AC3E}">
        <p14:creationId xmlns:p14="http://schemas.microsoft.com/office/powerpoint/2010/main" val="3317573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제목 3">
            <a:extLst>
              <a:ext uri="{FF2B5EF4-FFF2-40B4-BE49-F238E27FC236}">
                <a16:creationId xmlns:a16="http://schemas.microsoft.com/office/drawing/2014/main" id="{DF8F474D-9ECE-4622-9265-7C0E49E1FADA}"/>
              </a:ext>
            </a:extLst>
          </p:cNvPr>
          <p:cNvSpPr>
            <a:spLocks noGrp="1"/>
          </p:cNvSpPr>
          <p:nvPr>
            <p:ph type="title"/>
          </p:nvPr>
        </p:nvSpPr>
        <p:spPr/>
        <p:txBody>
          <a:bodyPr/>
          <a:lstStyle/>
          <a:p>
            <a:r>
              <a:rPr lang="en-US" altLang="ko-KR"/>
              <a:t>Wireshark_TCP_v6.0</a:t>
            </a:r>
          </a:p>
        </p:txBody>
      </p:sp>
      <p:sp>
        <p:nvSpPr>
          <p:cNvPr id="123907" name="내용 개체 틀 4">
            <a:extLst>
              <a:ext uri="{FF2B5EF4-FFF2-40B4-BE49-F238E27FC236}">
                <a16:creationId xmlns:a16="http://schemas.microsoft.com/office/drawing/2014/main" id="{8A43B014-26FB-4DF7-B4E4-10829B2A83A2}"/>
              </a:ext>
            </a:extLst>
          </p:cNvPr>
          <p:cNvSpPr>
            <a:spLocks noGrp="1"/>
          </p:cNvSpPr>
          <p:nvPr>
            <p:ph sz="quarter" idx="1"/>
          </p:nvPr>
        </p:nvSpPr>
        <p:spPr>
          <a:xfrm>
            <a:off x="1485900" y="914400"/>
            <a:ext cx="6172200" cy="3702844"/>
          </a:xfrm>
        </p:spPr>
        <p:txBody>
          <a:bodyPr>
            <a:normAutofit fontScale="62500" lnSpcReduction="20000"/>
          </a:bodyPr>
          <a:lstStyle/>
          <a:p>
            <a:pPr>
              <a:lnSpc>
                <a:spcPct val="120000"/>
              </a:lnSpc>
              <a:buFont typeface="Wingdings 3" panose="05040102010807070707" pitchFamily="18" charset="2"/>
              <a:buNone/>
              <a:defRPr/>
            </a:pPr>
            <a:r>
              <a:rPr lang="en-US" altLang="ko-KR" dirty="0"/>
              <a:t>Questions (3/4)</a:t>
            </a:r>
          </a:p>
          <a:p>
            <a:pPr>
              <a:lnSpc>
                <a:spcPct val="120000"/>
              </a:lnSpc>
              <a:defRPr/>
            </a:pPr>
            <a:r>
              <a:rPr lang="en-US" altLang="ko-KR" dirty="0"/>
              <a:t>Consider the TCP segment containing the HTTP POST as the first segment in the TCP connection. </a:t>
            </a:r>
          </a:p>
          <a:p>
            <a:pPr lvl="1">
              <a:lnSpc>
                <a:spcPct val="120000"/>
              </a:lnSpc>
              <a:defRPr/>
            </a:pPr>
            <a:r>
              <a:rPr lang="en-US" altLang="ko-KR" dirty="0"/>
              <a:t>What are the sequence numbers of the first six segments in the TCP connection (including the segment containing the HTTP POST)?  </a:t>
            </a:r>
          </a:p>
          <a:p>
            <a:pPr lvl="1">
              <a:lnSpc>
                <a:spcPct val="120000"/>
              </a:lnSpc>
              <a:defRPr/>
            </a:pPr>
            <a:r>
              <a:rPr lang="en-US" altLang="ko-KR" dirty="0"/>
              <a:t>At what time was each segment sent?  When was the ACK for each segment received? </a:t>
            </a:r>
          </a:p>
          <a:p>
            <a:pPr lvl="1">
              <a:lnSpc>
                <a:spcPct val="120000"/>
              </a:lnSpc>
              <a:defRPr/>
            </a:pPr>
            <a:r>
              <a:rPr lang="en-US" altLang="ko-KR" dirty="0"/>
              <a:t>Given the difference between when each TCP segment was sent, and when its acknowledgement was received, what is the RTT value for each of the six segments?  </a:t>
            </a:r>
          </a:p>
          <a:p>
            <a:pPr lvl="1">
              <a:lnSpc>
                <a:spcPct val="120000"/>
              </a:lnSpc>
              <a:defRPr/>
            </a:pPr>
            <a:r>
              <a:rPr lang="en-US" altLang="ko-KR" dirty="0"/>
              <a:t>What is the </a:t>
            </a:r>
            <a:r>
              <a:rPr lang="en-US" altLang="ko-KR" dirty="0" err="1"/>
              <a:t>EstimatedRTT</a:t>
            </a:r>
            <a:r>
              <a:rPr lang="en-US" altLang="ko-KR" dirty="0"/>
              <a:t> value after the receipt of each ACK?  Assume that the value of the </a:t>
            </a:r>
            <a:r>
              <a:rPr lang="en-US" altLang="ko-KR" dirty="0" err="1"/>
              <a:t>EstimatedRTT</a:t>
            </a:r>
            <a:r>
              <a:rPr lang="en-US" altLang="ko-KR" dirty="0"/>
              <a:t> is equal to the measured RTT for the first segment, and then is computed using the </a:t>
            </a:r>
            <a:r>
              <a:rPr lang="en-US" altLang="ko-KR" dirty="0" err="1"/>
              <a:t>EstimatedRTT</a:t>
            </a:r>
            <a:r>
              <a:rPr lang="en-US" altLang="ko-KR" dirty="0"/>
              <a:t> equation for all subsequent segments. </a:t>
            </a:r>
          </a:p>
          <a:p>
            <a:pPr lvl="1">
              <a:lnSpc>
                <a:spcPct val="120000"/>
              </a:lnSpc>
              <a:defRPr/>
            </a:pPr>
            <a:r>
              <a:rPr lang="en-US" altLang="ko-KR" dirty="0"/>
              <a:t>Note: </a:t>
            </a:r>
            <a:r>
              <a:rPr lang="en-US" altLang="ko-KR" dirty="0" err="1"/>
              <a:t>Wireshark</a:t>
            </a:r>
            <a:r>
              <a:rPr lang="en-US" altLang="ko-KR" dirty="0"/>
              <a:t> has a nice feature that allows you to plot the RTT for each of the TCP segments sent.  Select a TCP segment in the “listing of captured packets” window that is being sent from the client to the gaia.cs.umass.edu server.  Then select: Statistics-&gt;TCP Stream Graph-&gt;Round Trip Time Graph. </a:t>
            </a:r>
          </a:p>
          <a:p>
            <a:pPr>
              <a:lnSpc>
                <a:spcPct val="120000"/>
              </a:lnSpc>
              <a:defRPr/>
            </a:pPr>
            <a:endParaRPr lang="en-US" altLang="ko-KR" dirty="0"/>
          </a:p>
        </p:txBody>
      </p:sp>
      <p:cxnSp>
        <p:nvCxnSpPr>
          <p:cNvPr id="3" name="직선 연결선 2">
            <a:extLst>
              <a:ext uri="{FF2B5EF4-FFF2-40B4-BE49-F238E27FC236}">
                <a16:creationId xmlns:a16="http://schemas.microsoft.com/office/drawing/2014/main" id="{6A8B6533-0969-4F40-857B-C515A43FD261}"/>
              </a:ext>
            </a:extLst>
          </p:cNvPr>
          <p:cNvCxnSpPr/>
          <p:nvPr/>
        </p:nvCxnSpPr>
        <p:spPr>
          <a:xfrm>
            <a:off x="1925241" y="2787254"/>
            <a:ext cx="5562600" cy="486965"/>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E9C3C6AA-A5A9-45B0-A984-9861316A7830}"/>
              </a:ext>
            </a:extLst>
          </p:cNvPr>
          <p:cNvCxnSpPr/>
          <p:nvPr/>
        </p:nvCxnSpPr>
        <p:spPr>
          <a:xfrm flipV="1">
            <a:off x="1925241" y="2787254"/>
            <a:ext cx="5562600" cy="486965"/>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Arial">
  <a:themeElements>
    <a:clrScheme name="沉稳简约1">
      <a:dk1>
        <a:sysClr val="windowText" lastClr="000000"/>
      </a:dk1>
      <a:lt1>
        <a:sysClr val="window" lastClr="FFFFFF"/>
      </a:lt1>
      <a:dk2>
        <a:srgbClr val="44546A"/>
      </a:dk2>
      <a:lt2>
        <a:srgbClr val="E7E6E6"/>
      </a:lt2>
      <a:accent1>
        <a:srgbClr val="222B34"/>
      </a:accent1>
      <a:accent2>
        <a:srgbClr val="F6F4F7"/>
      </a:accent2>
      <a:accent3>
        <a:srgbClr val="A5A5A5"/>
      </a:accent3>
      <a:accent4>
        <a:srgbClr val="FFC000"/>
      </a:accent4>
      <a:accent5>
        <a:srgbClr val="5B9BD5"/>
      </a:accent5>
      <a:accent6>
        <a:srgbClr val="70AD47"/>
      </a:accent6>
      <a:hlink>
        <a:srgbClr val="000000"/>
      </a:hlink>
      <a:folHlink>
        <a:srgbClr val="954F72"/>
      </a:folHlink>
    </a:clrScheme>
    <a:fontScheme name="自定义 1">
      <a:majorFont>
        <a:latin typeface="Arial"/>
        <a:ea typeface="Arial"/>
        <a:cs typeface=""/>
      </a:majorFont>
      <a:minorFont>
        <a:latin typeface="Calibri Light"/>
        <a:ea typeface="Arial"/>
        <a:cs typeface=""/>
      </a:minorFont>
    </a:fontScheme>
    <a:fmtScheme name="Arial">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font script="Geor" typeface="Arial"/>
      </a:majorFont>
      <a:minorFont>
        <a:latin typeface="Calibri" panose="020F0502020204030204"/>
        <a:ea typeface=""/>
        <a:cs typeface=""/>
        <a:font script="Jpan" typeface="ＭＳ Ｐゴシック"/>
        <a:font script="Hang" typeface="맑은 고딕"/>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font script="Geor"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Arial"/>
        <a:font script="Hang" typeface="맑은 고딕"/>
        <a:font script="Hans" typeface="Arial Light"/>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font script="Geor" typeface="Arial"/>
      </a:majorFont>
      <a:minorFont>
        <a:latin typeface="맑은 고딕" panose="020F0502020204030204"/>
        <a:ea typeface=""/>
        <a:cs typeface=""/>
        <a:font script="Jpan" typeface="Arial"/>
        <a:font script="Hang" typeface="맑은 고딕"/>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font script="Geor"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1887</Words>
  <Application>Microsoft Office PowerPoint</Application>
  <PresentationFormat>화면 슬라이드 쇼(16:9)</PresentationFormat>
  <Paragraphs>114</Paragraphs>
  <Slides>20</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20</vt:i4>
      </vt:variant>
    </vt:vector>
  </HeadingPairs>
  <TitlesOfParts>
    <vt:vector size="29" baseType="lpstr">
      <vt:lpstr>맑은 고딕</vt:lpstr>
      <vt:lpstr>함초롬돋움</vt:lpstr>
      <vt:lpstr>Arial</vt:lpstr>
      <vt:lpstr>Bookman Old Style</vt:lpstr>
      <vt:lpstr>Wingdings 3</vt:lpstr>
      <vt:lpstr>휴먼둥근헤드라인</vt:lpstr>
      <vt:lpstr>Calibri Light</vt:lpstr>
      <vt:lpstr>휴먼매직체</vt:lpstr>
      <vt:lpstr>Arial</vt:lpstr>
      <vt:lpstr>PowerPoint 프레젠테이션</vt:lpstr>
      <vt:lpstr>Wireshark_TCP_v6.0</vt:lpstr>
      <vt:lpstr>PowerPoint 프레젠테이션</vt:lpstr>
      <vt:lpstr>PowerPoint 프레젠테이션</vt:lpstr>
      <vt:lpstr>Wireshark_TCP_v6.0</vt:lpstr>
      <vt:lpstr>PowerPoint 프레젠테이션</vt:lpstr>
      <vt:lpstr>PowerPoint 프레젠테이션</vt:lpstr>
      <vt:lpstr>PowerPoint 프레젠테이션</vt:lpstr>
      <vt:lpstr>Wireshark_TCP_v6.0</vt:lpstr>
      <vt:lpstr>PowerPoint 프레젠테이션</vt:lpstr>
      <vt:lpstr>PowerPoint 프레젠테이션</vt:lpstr>
      <vt:lpstr>PowerPoint 프레젠테이션</vt:lpstr>
      <vt:lpstr>Wireshark_TCP_v6.0</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pptmoa.com</cp:keywords>
  <dc:description/>
  <cp:lastModifiedBy/>
  <cp:revision>1</cp:revision>
  <dcterms:created xsi:type="dcterms:W3CDTF">2018-09-27T07:27:54Z</dcterms:created>
  <dcterms:modified xsi:type="dcterms:W3CDTF">2019-11-13T08:19:33Z</dcterms:modified>
  <cp:category>pptmoa.com</cp:category>
  <cp:contentStatus>pptmoa.com</cp:contentStatus>
</cp:coreProperties>
</file>